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</p:sldMasterIdLst>
  <p:notesMasterIdLst>
    <p:notesMasterId r:id="rId12"/>
  </p:notesMasterIdLst>
  <p:sldIdLst>
    <p:sldId id="256" r:id="rId2"/>
    <p:sldId id="260" r:id="rId3"/>
    <p:sldId id="261" r:id="rId4"/>
    <p:sldId id="267" r:id="rId5"/>
    <p:sldId id="262" r:id="rId6"/>
    <p:sldId id="263" r:id="rId7"/>
    <p:sldId id="273" r:id="rId8"/>
    <p:sldId id="270" r:id="rId9"/>
    <p:sldId id="264" r:id="rId10"/>
    <p:sldId id="283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C5AB"/>
    <a:srgbClr val="B89D70"/>
    <a:srgbClr val="AABCDA"/>
    <a:srgbClr val="D3D8DB"/>
    <a:srgbClr val="7C98C6"/>
    <a:srgbClr val="F4F4F4"/>
    <a:srgbClr val="B08817"/>
    <a:srgbClr val="DEE0DA"/>
    <a:srgbClr val="9C7714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8C38413-665B-4459-982C-35AEDE08BD5A}">
  <a:tblStyle styleId="{F8C38413-665B-4459-982C-35AEDE08BD5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049" autoAdjust="0"/>
  </p:normalViewPr>
  <p:slideViewPr>
    <p:cSldViewPr snapToGrid="0">
      <p:cViewPr varScale="1">
        <p:scale>
          <a:sx n="116" d="100"/>
          <a:sy n="116" d="100"/>
        </p:scale>
        <p:origin x="4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56308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555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f3a0b9dade_0_1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f3a0b9dade_0_1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0859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184e882424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184e882424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6206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003d90df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003d90df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4453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f3a0b9dade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f3a0b9dade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9156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452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f3a0b9dade_0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f3a0b9dade_0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759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f3a0b9dade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f3a0b9dade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8085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f3a0b9dade_0_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f3a0b9dade_0_5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3901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0f1693cbc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0f1693cbc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6551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71">
            <a:off x="2380199" y="2488546"/>
            <a:ext cx="43836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04825" y="1895661"/>
            <a:ext cx="7334700" cy="6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200" b="0">
                <a:solidFill>
                  <a:srgbClr val="191919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2152250" y="540000"/>
            <a:ext cx="4839900" cy="15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400" b="0">
                <a:solidFill>
                  <a:srgbClr val="191919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BLANK_1_1_1_2_1_2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1975050" y="1882622"/>
            <a:ext cx="5193900" cy="2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title" idx="2"/>
          </p:nvPr>
        </p:nvSpPr>
        <p:spPr>
          <a:xfrm>
            <a:off x="1010176" y="1876861"/>
            <a:ext cx="3086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3" name="Google Shape;113;p26"/>
          <p:cNvSpPr txBox="1">
            <a:spLocks noGrp="1"/>
          </p:cNvSpPr>
          <p:nvPr>
            <p:ph type="subTitle" idx="1"/>
          </p:nvPr>
        </p:nvSpPr>
        <p:spPr>
          <a:xfrm>
            <a:off x="1010188" y="2262590"/>
            <a:ext cx="3086100" cy="6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6"/>
          <p:cNvSpPr txBox="1">
            <a:spLocks noGrp="1"/>
          </p:cNvSpPr>
          <p:nvPr>
            <p:ph type="title" idx="3"/>
          </p:nvPr>
        </p:nvSpPr>
        <p:spPr>
          <a:xfrm>
            <a:off x="5047726" y="1876861"/>
            <a:ext cx="3086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" name="Google Shape;115;p26"/>
          <p:cNvSpPr txBox="1">
            <a:spLocks noGrp="1"/>
          </p:cNvSpPr>
          <p:nvPr>
            <p:ph type="subTitle" idx="4"/>
          </p:nvPr>
        </p:nvSpPr>
        <p:spPr>
          <a:xfrm>
            <a:off x="5047737" y="2262590"/>
            <a:ext cx="3086100" cy="6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6"/>
          <p:cNvSpPr txBox="1">
            <a:spLocks noGrp="1"/>
          </p:cNvSpPr>
          <p:nvPr>
            <p:ph type="title" idx="5"/>
          </p:nvPr>
        </p:nvSpPr>
        <p:spPr>
          <a:xfrm>
            <a:off x="1010163" y="3609787"/>
            <a:ext cx="3086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7" name="Google Shape;117;p26"/>
          <p:cNvSpPr txBox="1">
            <a:spLocks noGrp="1"/>
          </p:cNvSpPr>
          <p:nvPr>
            <p:ph type="subTitle" idx="6"/>
          </p:nvPr>
        </p:nvSpPr>
        <p:spPr>
          <a:xfrm>
            <a:off x="1010188" y="3995592"/>
            <a:ext cx="3086100" cy="6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6"/>
          <p:cNvSpPr txBox="1">
            <a:spLocks noGrp="1"/>
          </p:cNvSpPr>
          <p:nvPr>
            <p:ph type="title" idx="7"/>
          </p:nvPr>
        </p:nvSpPr>
        <p:spPr>
          <a:xfrm>
            <a:off x="5047712" y="3609787"/>
            <a:ext cx="3086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9" name="Google Shape;119;p26"/>
          <p:cNvSpPr txBox="1">
            <a:spLocks noGrp="1"/>
          </p:cNvSpPr>
          <p:nvPr>
            <p:ph type="subTitle" idx="8"/>
          </p:nvPr>
        </p:nvSpPr>
        <p:spPr>
          <a:xfrm>
            <a:off x="5047717" y="3995592"/>
            <a:ext cx="3086100" cy="6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3"/>
          <p:cNvPicPr preferRelativeResize="0"/>
          <p:nvPr/>
        </p:nvPicPr>
        <p:blipFill rotWithShape="1">
          <a:blip r:embed="rId2">
            <a:alphaModFix/>
          </a:blip>
          <a:srcRect r="94548"/>
          <a:stretch/>
        </p:blipFill>
        <p:spPr>
          <a:xfrm>
            <a:off x="-2" y="0"/>
            <a:ext cx="4213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3"/>
          <p:cNvPicPr preferRelativeResize="0"/>
          <p:nvPr/>
        </p:nvPicPr>
        <p:blipFill rotWithShape="1">
          <a:blip r:embed="rId2">
            <a:alphaModFix/>
          </a:blip>
          <a:srcRect l="94548"/>
          <a:stretch/>
        </p:blipFill>
        <p:spPr>
          <a:xfrm>
            <a:off x="8722698" y="0"/>
            <a:ext cx="4213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_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5"/>
          <p:cNvPicPr preferRelativeResize="0"/>
          <p:nvPr/>
        </p:nvPicPr>
        <p:blipFill rotWithShape="1">
          <a:blip r:embed="rId2">
            <a:alphaModFix/>
          </a:blip>
          <a:srcRect t="87668" b="6223"/>
          <a:stretch/>
        </p:blipFill>
        <p:spPr>
          <a:xfrm>
            <a:off x="0" y="4771750"/>
            <a:ext cx="9143999" cy="3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3353074" y="2878575"/>
            <a:ext cx="4224600" cy="13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1566338" y="2826900"/>
            <a:ext cx="17175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00" u="sng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 rot="244">
            <a:off x="3353062" y="4153577"/>
            <a:ext cx="42246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subTitle" idx="1"/>
          </p:nvPr>
        </p:nvSpPr>
        <p:spPr>
          <a:xfrm>
            <a:off x="1290775" y="3408725"/>
            <a:ext cx="29076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Overpass"/>
                <a:ea typeface="Overpass"/>
                <a:cs typeface="Overpass"/>
                <a:sym typeface="Overpass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2"/>
          </p:nvPr>
        </p:nvSpPr>
        <p:spPr>
          <a:xfrm>
            <a:off x="4945650" y="3408725"/>
            <a:ext cx="29076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Overpass"/>
                <a:ea typeface="Overpass"/>
                <a:cs typeface="Overpass"/>
                <a:sym typeface="Overpas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3"/>
          </p:nvPr>
        </p:nvSpPr>
        <p:spPr>
          <a:xfrm>
            <a:off x="1290775" y="3759000"/>
            <a:ext cx="2907600" cy="84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4"/>
          </p:nvPr>
        </p:nvSpPr>
        <p:spPr>
          <a:xfrm>
            <a:off x="4945650" y="3759000"/>
            <a:ext cx="2907600" cy="84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6"/>
          <p:cNvPicPr preferRelativeResize="0"/>
          <p:nvPr/>
        </p:nvPicPr>
        <p:blipFill rotWithShape="1">
          <a:blip r:embed="rId2">
            <a:alphaModFix/>
          </a:blip>
          <a:srcRect b="93901"/>
          <a:stretch/>
        </p:blipFill>
        <p:spPr>
          <a:xfrm>
            <a:off x="0" y="4771750"/>
            <a:ext cx="9144000" cy="3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ubTitle" idx="1"/>
          </p:nvPr>
        </p:nvSpPr>
        <p:spPr>
          <a:xfrm rot="-455">
            <a:off x="2781450" y="1878740"/>
            <a:ext cx="4532700" cy="20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2431850" y="960900"/>
            <a:ext cx="5992200" cy="32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1868250" y="540000"/>
            <a:ext cx="5407500" cy="1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u="sng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2260650" y="1682775"/>
            <a:ext cx="4622700" cy="119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3298763" y="1707250"/>
            <a:ext cx="4333200" cy="13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title" idx="2" hasCustomPrompt="1"/>
          </p:nvPr>
        </p:nvSpPr>
        <p:spPr>
          <a:xfrm>
            <a:off x="1512038" y="1650590"/>
            <a:ext cx="1717500" cy="18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00" u="sng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1"/>
          </p:nvPr>
        </p:nvSpPr>
        <p:spPr>
          <a:xfrm rot="238">
            <a:off x="3298762" y="2972300"/>
            <a:ext cx="43332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verpass"/>
              <a:buNone/>
              <a:defRPr sz="3100" b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verpass"/>
              <a:buNone/>
              <a:defRPr sz="3100" b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verpass"/>
              <a:buNone/>
              <a:defRPr sz="3100" b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verpass"/>
              <a:buNone/>
              <a:defRPr sz="3100" b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verpass"/>
              <a:buNone/>
              <a:defRPr sz="3100" b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verpass"/>
              <a:buNone/>
              <a:defRPr sz="3100" b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verpass"/>
              <a:buNone/>
              <a:defRPr sz="3100" b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verpass"/>
              <a:buNone/>
              <a:defRPr sz="3100" b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verpass"/>
              <a:buNone/>
              <a:defRPr sz="3100" b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74500"/>
            <a:ext cx="7704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61" r:id="rId9"/>
    <p:sldLayoutId id="2147483667" r:id="rId10"/>
    <p:sldLayoutId id="2147483672" r:id="rId11"/>
    <p:sldLayoutId id="2147483678" r:id="rId12"/>
    <p:sldLayoutId id="2147483679" r:id="rId13"/>
    <p:sldLayoutId id="2147483680" r:id="rId14"/>
    <p:sldLayoutId id="2147483681" r:id="rId15"/>
    <p:sldLayoutId id="214748368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08814"/>
          </a:xfrm>
          <a:prstGeom prst="rect">
            <a:avLst/>
          </a:prstGeom>
        </p:spPr>
      </p:pic>
      <p:sp>
        <p:nvSpPr>
          <p:cNvPr id="184" name="Google Shape;184;p40"/>
          <p:cNvSpPr txBox="1">
            <a:spLocks noGrp="1"/>
          </p:cNvSpPr>
          <p:nvPr>
            <p:ph type="subTitle" idx="1"/>
          </p:nvPr>
        </p:nvSpPr>
        <p:spPr>
          <a:xfrm rot="-471">
            <a:off x="3342178" y="1410711"/>
            <a:ext cx="2557611" cy="4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2">
                    <a:lumMod val="95000"/>
                  </a:schemeClr>
                </a:solidFill>
              </a:rPr>
              <a:t>6. – 8. listopada 2022.</a:t>
            </a:r>
            <a:endParaRPr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accent2">
                  <a:lumMod val="95000"/>
                </a:schemeClr>
              </a:solidFill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0" y="1838893"/>
            <a:ext cx="9144000" cy="753058"/>
          </a:xfrm>
          <a:prstGeom prst="rect">
            <a:avLst/>
          </a:prstGeom>
          <a:solidFill>
            <a:srgbClr val="5E636E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5" name="Google Shape;185;p40"/>
          <p:cNvSpPr txBox="1">
            <a:spLocks noGrp="1"/>
          </p:cNvSpPr>
          <p:nvPr>
            <p:ph type="ctrTitle" idx="2"/>
          </p:nvPr>
        </p:nvSpPr>
        <p:spPr>
          <a:xfrm>
            <a:off x="2143122" y="1837187"/>
            <a:ext cx="4955721" cy="751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 err="1" smtClean="0">
                <a:ln w="9525">
                  <a:solidFill>
                    <a:schemeClr val="accent1">
                      <a:lumMod val="95000"/>
                    </a:schemeClr>
                  </a:solidFill>
                </a:ln>
                <a:solidFill>
                  <a:srgbClr val="FCF8F2"/>
                </a:solidFill>
                <a:latin typeface="Bell MT" panose="02020503060305020303" pitchFamily="18" charset="0"/>
                <a:cs typeface="Segoe UI Semilight" panose="020B0402040204020203" pitchFamily="34" charset="0"/>
              </a:rPr>
              <a:t>eTwinning</a:t>
            </a:r>
            <a:r>
              <a:rPr lang="hr-HR" dirty="0">
                <a:ln w="9525">
                  <a:solidFill>
                    <a:schemeClr val="accent1">
                      <a:lumMod val="95000"/>
                    </a:schemeClr>
                  </a:solidFill>
                </a:ln>
                <a:solidFill>
                  <a:srgbClr val="FCF8F2"/>
                </a:solidFill>
                <a:latin typeface="Bell MT" panose="02020503060305020303" pitchFamily="18" charset="0"/>
                <a:cs typeface="Segoe UI Semilight" panose="020B0402040204020203" pitchFamily="34" charset="0"/>
              </a:rPr>
              <a:t> </a:t>
            </a:r>
            <a:r>
              <a:rPr lang="hr-HR" dirty="0" smtClean="0">
                <a:ln w="9525">
                  <a:solidFill>
                    <a:schemeClr val="accent1">
                      <a:lumMod val="95000"/>
                    </a:schemeClr>
                  </a:solidFill>
                </a:ln>
                <a:solidFill>
                  <a:srgbClr val="FCF8F2"/>
                </a:solidFill>
                <a:latin typeface="Bell MT" panose="02020503060305020303" pitchFamily="18" charset="0"/>
                <a:cs typeface="Segoe UI Semilight" panose="020B0402040204020203" pitchFamily="34" charset="0"/>
              </a:rPr>
              <a:t>– Rab</a:t>
            </a:r>
            <a:endParaRPr dirty="0">
              <a:ln w="9525">
                <a:solidFill>
                  <a:schemeClr val="accent1">
                    <a:lumMod val="95000"/>
                  </a:schemeClr>
                </a:solidFill>
              </a:ln>
              <a:solidFill>
                <a:srgbClr val="FCF8F2"/>
              </a:solidFill>
              <a:latin typeface="Bell MT" panose="02020503060305020303" pitchFamily="18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000">
              <a:schemeClr val="bg1">
                <a:lumMod val="60000"/>
                <a:lumOff val="40000"/>
              </a:schemeClr>
            </a:gs>
            <a:gs pos="66000">
              <a:srgbClr val="D5C5AB"/>
            </a:gs>
            <a:gs pos="34000">
              <a:schemeClr val="bg1">
                <a:lumMod val="20000"/>
                <a:lumOff val="80000"/>
              </a:schemeClr>
            </a:gs>
          </a:gsLst>
          <a:lin ang="13500000" scaled="1"/>
        </a:gradFill>
        <a:effectLst/>
      </p:bgPr>
    </p:bg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67"/>
          <p:cNvSpPr txBox="1">
            <a:spLocks noGrp="1"/>
          </p:cNvSpPr>
          <p:nvPr>
            <p:ph type="title"/>
          </p:nvPr>
        </p:nvSpPr>
        <p:spPr>
          <a:xfrm>
            <a:off x="794551" y="788072"/>
            <a:ext cx="8075657" cy="8678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800" dirty="0" smtClean="0">
                <a:latin typeface="Bodoni MT" panose="02070603080606020203" pitchFamily="18" charset="0"/>
              </a:rPr>
              <a:t>HVALA NA POZORNOSTI!</a:t>
            </a:r>
            <a:endParaRPr sz="4800" dirty="0">
              <a:latin typeface="Bodoni MT" panose="02070603080606020203" pitchFamily="18" charset="0"/>
            </a:endParaRPr>
          </a:p>
        </p:txBody>
      </p:sp>
      <p:sp>
        <p:nvSpPr>
          <p:cNvPr id="2" name="Podnaslov 1"/>
          <p:cNvSpPr>
            <a:spLocks noGrp="1"/>
          </p:cNvSpPr>
          <p:nvPr>
            <p:ph type="subTitle" idx="1"/>
          </p:nvPr>
        </p:nvSpPr>
        <p:spPr>
          <a:xfrm>
            <a:off x="2160876" y="1808752"/>
            <a:ext cx="5967124" cy="2577302"/>
          </a:xfrm>
        </p:spPr>
        <p:txBody>
          <a:bodyPr/>
          <a:lstStyle/>
          <a:p>
            <a:pPr marL="139700" indent="0" algn="r">
              <a:buNone/>
            </a:pPr>
            <a:r>
              <a:rPr lang="hr-HR" sz="1800" dirty="0" smtClean="0"/>
              <a:t>Izradile: Gabrijela </a:t>
            </a:r>
            <a:r>
              <a:rPr lang="hr-HR" sz="1800" dirty="0" err="1" smtClean="0"/>
              <a:t>Petrac</a:t>
            </a:r>
            <a:r>
              <a:rPr lang="hr-HR" sz="1800" dirty="0" smtClean="0"/>
              <a:t> &amp; Tea </a:t>
            </a:r>
            <a:r>
              <a:rPr lang="hr-HR" sz="1800" dirty="0" err="1" smtClean="0"/>
              <a:t>Pšeničnjak</a:t>
            </a:r>
            <a:endParaRPr lang="hr-HR" sz="1800" dirty="0"/>
          </a:p>
        </p:txBody>
      </p:sp>
      <p:sp>
        <p:nvSpPr>
          <p:cNvPr id="3" name="TekstniOkvir 2"/>
          <p:cNvSpPr txBox="1"/>
          <p:nvPr/>
        </p:nvSpPr>
        <p:spPr>
          <a:xfrm>
            <a:off x="391886" y="4538849"/>
            <a:ext cx="2119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/>
              <a:t>31. studenog 2022.</a:t>
            </a:r>
            <a:endParaRPr lang="hr-HR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19" b="9136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12" name="Pravokutnik 11"/>
          <p:cNvSpPr/>
          <p:nvPr/>
        </p:nvSpPr>
        <p:spPr>
          <a:xfrm>
            <a:off x="1161143" y="1045533"/>
            <a:ext cx="7068457" cy="2907278"/>
          </a:xfrm>
          <a:prstGeom prst="rect">
            <a:avLst/>
          </a:prstGeom>
          <a:solidFill>
            <a:srgbClr val="5E636E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7" name="Google Shape;247;p44"/>
          <p:cNvSpPr txBox="1">
            <a:spLocks noGrp="1"/>
          </p:cNvSpPr>
          <p:nvPr>
            <p:ph type="title" idx="2"/>
          </p:nvPr>
        </p:nvSpPr>
        <p:spPr>
          <a:xfrm>
            <a:off x="2053452" y="1603822"/>
            <a:ext cx="1717500" cy="17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>
                    <a:lumMod val="95000"/>
                  </a:schemeClr>
                </a:solidFill>
              </a:rPr>
              <a:t>01</a:t>
            </a:r>
            <a:endParaRPr dirty="0">
              <a:solidFill>
                <a:schemeClr val="accent2">
                  <a:lumMod val="95000"/>
                </a:schemeClr>
              </a:solidFill>
            </a:endParaRPr>
          </a:p>
        </p:txBody>
      </p:sp>
      <p:sp>
        <p:nvSpPr>
          <p:cNvPr id="246" name="Google Shape;246;p44"/>
          <p:cNvSpPr txBox="1">
            <a:spLocks noGrp="1"/>
          </p:cNvSpPr>
          <p:nvPr>
            <p:ph type="title"/>
          </p:nvPr>
        </p:nvSpPr>
        <p:spPr>
          <a:xfrm>
            <a:off x="4283804" y="1831972"/>
            <a:ext cx="3415118" cy="13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 smtClean="0">
                <a:solidFill>
                  <a:schemeClr val="accent2">
                    <a:lumMod val="95000"/>
                  </a:schemeClr>
                </a:solidFill>
              </a:rPr>
              <a:t>Što je </a:t>
            </a:r>
            <a:r>
              <a:rPr lang="hr-HR" dirty="0" err="1" smtClean="0">
                <a:solidFill>
                  <a:schemeClr val="accent2">
                    <a:lumMod val="95000"/>
                  </a:schemeClr>
                </a:solidFill>
              </a:rPr>
              <a:t>eTwinning</a:t>
            </a:r>
            <a:r>
              <a:rPr lang="hr-HR" dirty="0" smtClean="0">
                <a:solidFill>
                  <a:schemeClr val="accent2">
                    <a:lumMod val="95000"/>
                  </a:schemeClr>
                </a:solidFill>
              </a:rPr>
              <a:t>?</a:t>
            </a:r>
            <a:endParaRPr u="sng" dirty="0">
              <a:solidFill>
                <a:schemeClr val="accent2">
                  <a:lumMod val="9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ravokutnik 43"/>
          <p:cNvSpPr/>
          <p:nvPr/>
        </p:nvSpPr>
        <p:spPr>
          <a:xfrm>
            <a:off x="1631" y="0"/>
            <a:ext cx="9144000" cy="5331188"/>
          </a:xfrm>
          <a:prstGeom prst="rect">
            <a:avLst/>
          </a:prstGeom>
          <a:gradFill>
            <a:gsLst>
              <a:gs pos="50000">
                <a:srgbClr val="CAD1BD"/>
              </a:gs>
              <a:gs pos="78000">
                <a:srgbClr val="8B9A71"/>
              </a:gs>
              <a:gs pos="31000">
                <a:srgbClr val="99C5E8"/>
              </a:gs>
              <a:gs pos="100000">
                <a:srgbClr val="1F1F1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90A057"/>
              </a:solidFill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-193625" y="-294118"/>
            <a:ext cx="9329312" cy="5333924"/>
            <a:chOff x="-185312" y="-190424"/>
            <a:chExt cx="9329312" cy="5333924"/>
          </a:xfrm>
          <a:blipFill>
            <a:blip r:embed="rId3"/>
            <a:stretch>
              <a:fillRect/>
            </a:stretch>
          </a:blipFill>
        </p:grpSpPr>
        <p:sp>
          <p:nvSpPr>
            <p:cNvPr id="4" name="Zaobljeni pravokutnik 3"/>
            <p:cNvSpPr/>
            <p:nvPr/>
          </p:nvSpPr>
          <p:spPr>
            <a:xfrm>
              <a:off x="4901856" y="801276"/>
              <a:ext cx="369391" cy="370473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3" name="Zaobljeni pravokutnik 12"/>
            <p:cNvSpPr/>
            <p:nvPr/>
          </p:nvSpPr>
          <p:spPr>
            <a:xfrm>
              <a:off x="5320156" y="477760"/>
              <a:ext cx="369391" cy="370773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4" name="Zaobljeni pravokutnik 13"/>
            <p:cNvSpPr/>
            <p:nvPr/>
          </p:nvSpPr>
          <p:spPr>
            <a:xfrm>
              <a:off x="5738456" y="226243"/>
              <a:ext cx="369391" cy="35539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5" name="Zaobljeni pravokutnik 14"/>
            <p:cNvSpPr/>
            <p:nvPr/>
          </p:nvSpPr>
          <p:spPr>
            <a:xfrm>
              <a:off x="6202198" y="358220"/>
              <a:ext cx="369391" cy="437403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6" name="Zaobljeni pravokutnik 15"/>
            <p:cNvSpPr/>
            <p:nvPr/>
          </p:nvSpPr>
          <p:spPr>
            <a:xfrm>
              <a:off x="6620498" y="41478"/>
              <a:ext cx="369391" cy="446453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7" name="Zaobljeni pravokutnik 16"/>
            <p:cNvSpPr/>
            <p:nvPr/>
          </p:nvSpPr>
          <p:spPr>
            <a:xfrm>
              <a:off x="7038798" y="-78948"/>
              <a:ext cx="369391" cy="42644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8" name="Zaobljeni pravokutnik 17"/>
            <p:cNvSpPr/>
            <p:nvPr/>
          </p:nvSpPr>
          <p:spPr>
            <a:xfrm>
              <a:off x="7457098" y="41478"/>
              <a:ext cx="369391" cy="44645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0" name="Zaobljeni pravokutnik 19"/>
            <p:cNvSpPr/>
            <p:nvPr/>
          </p:nvSpPr>
          <p:spPr>
            <a:xfrm>
              <a:off x="7892289" y="-78949"/>
              <a:ext cx="369390" cy="440015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1" name="Zaobljeni pravokutnik 20"/>
            <p:cNvSpPr/>
            <p:nvPr/>
          </p:nvSpPr>
          <p:spPr>
            <a:xfrm>
              <a:off x="8333449" y="11988"/>
              <a:ext cx="369390" cy="479034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2" name="Zaobljeni pravokutnik 21"/>
            <p:cNvSpPr/>
            <p:nvPr/>
          </p:nvSpPr>
          <p:spPr>
            <a:xfrm>
              <a:off x="8774610" y="110584"/>
              <a:ext cx="369390" cy="503291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7" name="Zaobljeni pravokutnik 26"/>
            <p:cNvSpPr/>
            <p:nvPr/>
          </p:nvSpPr>
          <p:spPr>
            <a:xfrm>
              <a:off x="-185312" y="-190424"/>
              <a:ext cx="369391" cy="42684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8" name="Zaobljeni pravokutnik 27"/>
            <p:cNvSpPr/>
            <p:nvPr/>
          </p:nvSpPr>
          <p:spPr>
            <a:xfrm>
              <a:off x="219964" y="-130089"/>
              <a:ext cx="369391" cy="264704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9" name="Zaobljeni pravokutnik 28"/>
            <p:cNvSpPr/>
            <p:nvPr/>
          </p:nvSpPr>
          <p:spPr>
            <a:xfrm>
              <a:off x="617878" y="-130090"/>
              <a:ext cx="369391" cy="299583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0" name="Zaobljeni pravokutnik 29"/>
            <p:cNvSpPr/>
            <p:nvPr/>
          </p:nvSpPr>
          <p:spPr>
            <a:xfrm>
              <a:off x="1015792" y="-146407"/>
              <a:ext cx="369391" cy="22391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2" name="Zaobljeni pravokutnik 31"/>
            <p:cNvSpPr/>
            <p:nvPr/>
          </p:nvSpPr>
          <p:spPr>
            <a:xfrm>
              <a:off x="1413706" y="-123671"/>
              <a:ext cx="369391" cy="177336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3" name="Zaobljeni pravokutnik 32"/>
            <p:cNvSpPr/>
            <p:nvPr/>
          </p:nvSpPr>
          <p:spPr>
            <a:xfrm>
              <a:off x="4034090" y="801276"/>
              <a:ext cx="369391" cy="393097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4" name="Zaobljeni pravokutnik 33"/>
            <p:cNvSpPr/>
            <p:nvPr/>
          </p:nvSpPr>
          <p:spPr>
            <a:xfrm>
              <a:off x="4475111" y="160456"/>
              <a:ext cx="369391" cy="402504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5" name="Zaobljeni pravokutnik 34"/>
            <p:cNvSpPr/>
            <p:nvPr/>
          </p:nvSpPr>
          <p:spPr>
            <a:xfrm>
              <a:off x="3592928" y="477760"/>
              <a:ext cx="369391" cy="370773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6" name="Zaobljeni pravokutnik 35"/>
            <p:cNvSpPr/>
            <p:nvPr/>
          </p:nvSpPr>
          <p:spPr>
            <a:xfrm>
              <a:off x="3129186" y="226243"/>
              <a:ext cx="369391" cy="316855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7" name="Zaobljeni pravokutnik 36"/>
            <p:cNvSpPr/>
            <p:nvPr/>
          </p:nvSpPr>
          <p:spPr>
            <a:xfrm>
              <a:off x="2677051" y="85040"/>
              <a:ext cx="369391" cy="295981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8" name="Zaobljeni pravokutnik 37"/>
            <p:cNvSpPr/>
            <p:nvPr/>
          </p:nvSpPr>
          <p:spPr>
            <a:xfrm>
              <a:off x="2239528" y="-123671"/>
              <a:ext cx="369391" cy="28065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9" name="Zaobljeni pravokutnik 38"/>
            <p:cNvSpPr/>
            <p:nvPr/>
          </p:nvSpPr>
          <p:spPr>
            <a:xfrm>
              <a:off x="1831068" y="-95927"/>
              <a:ext cx="369391" cy="237721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pic>
        <p:nvPicPr>
          <p:cNvPr id="11" name="Slik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449" y="1881734"/>
            <a:ext cx="1091237" cy="991813"/>
          </a:xfrm>
          <a:prstGeom prst="rect">
            <a:avLst/>
          </a:prstGeom>
        </p:spPr>
      </p:pic>
      <p:sp>
        <p:nvSpPr>
          <p:cNvPr id="46" name="Google Shape;225;p43"/>
          <p:cNvSpPr txBox="1">
            <a:spLocks noGrp="1"/>
          </p:cNvSpPr>
          <p:nvPr>
            <p:ph type="subTitle" idx="1"/>
          </p:nvPr>
        </p:nvSpPr>
        <p:spPr>
          <a:xfrm>
            <a:off x="700227" y="2705029"/>
            <a:ext cx="2238686" cy="21528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"/>
            </a:pPr>
            <a:r>
              <a:rPr lang="hr-HR" dirty="0" smtClean="0">
                <a:solidFill>
                  <a:srgbClr val="F2F2F2"/>
                </a:solidFill>
              </a:rPr>
              <a:t>Platforma za odgojno-obrazovne </a:t>
            </a:r>
            <a:r>
              <a:rPr lang="hr-HR" dirty="0" smtClean="0">
                <a:solidFill>
                  <a:srgbClr val="F2F2F2"/>
                </a:solidFill>
              </a:rPr>
              <a:t>djelatnike i učenike</a:t>
            </a:r>
            <a:endParaRPr lang="hr-HR" dirty="0" smtClean="0">
              <a:solidFill>
                <a:srgbClr val="F2F2F2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"/>
            </a:pPr>
            <a:r>
              <a:rPr lang="hr-HR" dirty="0" smtClean="0">
                <a:solidFill>
                  <a:srgbClr val="F2F2F2"/>
                </a:solidFill>
              </a:rPr>
              <a:t>Provođenje projekta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"/>
            </a:pPr>
            <a:r>
              <a:rPr lang="hr-HR" dirty="0" smtClean="0">
                <a:solidFill>
                  <a:srgbClr val="F2F2F2"/>
                </a:solidFill>
              </a:rPr>
              <a:t>Financirano </a:t>
            </a:r>
            <a:r>
              <a:rPr lang="hr-HR" dirty="0" err="1" smtClean="0">
                <a:solidFill>
                  <a:srgbClr val="F2F2F2"/>
                </a:solidFill>
              </a:rPr>
              <a:t>Erasmus</a:t>
            </a:r>
            <a:r>
              <a:rPr lang="hr-HR" dirty="0" smtClean="0">
                <a:solidFill>
                  <a:srgbClr val="F2F2F2"/>
                </a:solidFill>
              </a:rPr>
              <a:t>+</a:t>
            </a:r>
            <a:endParaRPr dirty="0">
              <a:solidFill>
                <a:srgbClr val="F2F2F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7" r="6182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13" name="Pravokutnik 12"/>
          <p:cNvSpPr/>
          <p:nvPr/>
        </p:nvSpPr>
        <p:spPr>
          <a:xfrm>
            <a:off x="0" y="350196"/>
            <a:ext cx="9144000" cy="1284942"/>
          </a:xfrm>
          <a:prstGeom prst="rect">
            <a:avLst/>
          </a:prstGeom>
          <a:solidFill>
            <a:schemeClr val="accent1">
              <a:lumMod val="9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D0885E"/>
              </a:solidFill>
            </a:endParaRPr>
          </a:p>
        </p:txBody>
      </p:sp>
      <p:sp>
        <p:nvSpPr>
          <p:cNvPr id="419" name="Google Shape;419;p51"/>
          <p:cNvSpPr txBox="1">
            <a:spLocks noGrp="1"/>
          </p:cNvSpPr>
          <p:nvPr>
            <p:ph type="title" idx="2"/>
          </p:nvPr>
        </p:nvSpPr>
        <p:spPr>
          <a:xfrm>
            <a:off x="2451782" y="157941"/>
            <a:ext cx="1786725" cy="18324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02</a:t>
            </a:r>
            <a:endParaRPr sz="8000" dirty="0"/>
          </a:p>
        </p:txBody>
      </p:sp>
      <p:sp>
        <p:nvSpPr>
          <p:cNvPr id="418" name="Google Shape;418;p51"/>
          <p:cNvSpPr txBox="1">
            <a:spLocks noGrp="1"/>
          </p:cNvSpPr>
          <p:nvPr>
            <p:ph type="title"/>
          </p:nvPr>
        </p:nvSpPr>
        <p:spPr>
          <a:xfrm>
            <a:off x="4312432" y="541436"/>
            <a:ext cx="1398666" cy="8819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 smtClean="0"/>
              <a:t>Rab</a:t>
            </a:r>
            <a:endParaRPr u="sng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avokutnik 16"/>
          <p:cNvSpPr/>
          <p:nvPr/>
        </p:nvSpPr>
        <p:spPr>
          <a:xfrm>
            <a:off x="-1" y="0"/>
            <a:ext cx="9144000" cy="5143500"/>
          </a:xfrm>
          <a:prstGeom prst="rect">
            <a:avLst/>
          </a:prstGeom>
          <a:gradFill flip="none" rotWithShape="1">
            <a:gsLst>
              <a:gs pos="100000">
                <a:srgbClr val="D0885E">
                  <a:tint val="66000"/>
                  <a:satMod val="160000"/>
                </a:srgbClr>
              </a:gs>
              <a:gs pos="0">
                <a:srgbClr val="4F715F"/>
              </a:gs>
              <a:gs pos="97000">
                <a:srgbClr val="D0885E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1" name="Google Shape;271;p46"/>
          <p:cNvSpPr txBox="1">
            <a:spLocks noGrp="1"/>
          </p:cNvSpPr>
          <p:nvPr>
            <p:ph type="title"/>
          </p:nvPr>
        </p:nvSpPr>
        <p:spPr>
          <a:xfrm>
            <a:off x="968365" y="206957"/>
            <a:ext cx="7207269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 smtClean="0">
                <a:solidFill>
                  <a:srgbClr val="4D4D4D"/>
                </a:solidFill>
                <a:latin typeface="Bell MT" panose="02020503060305020303" pitchFamily="18" charset="0"/>
              </a:rPr>
              <a:t>MATEMATI</a:t>
            </a:r>
            <a:r>
              <a:rPr lang="hr-HR" sz="2800" dirty="0" smtClean="0">
                <a:solidFill>
                  <a:srgbClr val="4D4D4D"/>
                </a:solidFill>
                <a:latin typeface="Bell MT" panose="02020503060305020303" pitchFamily="18" charset="0"/>
              </a:rPr>
              <a:t>Č</a:t>
            </a:r>
            <a:r>
              <a:rPr lang="hr-HR" dirty="0" smtClean="0">
                <a:solidFill>
                  <a:srgbClr val="4D4D4D"/>
                </a:solidFill>
                <a:latin typeface="Bell MT" panose="02020503060305020303" pitchFamily="18" charset="0"/>
              </a:rPr>
              <a:t>KE</a:t>
            </a:r>
            <a:r>
              <a:rPr lang="hr-HR" dirty="0" smtClean="0">
                <a:solidFill>
                  <a:schemeClr val="bg1">
                    <a:lumMod val="75000"/>
                  </a:schemeClr>
                </a:solidFill>
                <a:latin typeface="Bell MT" panose="02020503060305020303" pitchFamily="18" charset="0"/>
              </a:rPr>
              <a:t> VIDEOMINIJATURE</a:t>
            </a:r>
            <a:endParaRPr lang="hr-HR" dirty="0">
              <a:solidFill>
                <a:schemeClr val="bg1">
                  <a:lumMod val="7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72" name="Google Shape;272;p46"/>
          <p:cNvSpPr txBox="1">
            <a:spLocks noGrp="1"/>
          </p:cNvSpPr>
          <p:nvPr>
            <p:ph type="subTitle" idx="1"/>
          </p:nvPr>
        </p:nvSpPr>
        <p:spPr>
          <a:xfrm>
            <a:off x="2993925" y="627762"/>
            <a:ext cx="3247824" cy="5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hr-HR" b="0" dirty="0" smtClean="0">
                <a:solidFill>
                  <a:schemeClr val="bg1">
                    <a:lumMod val="75000"/>
                  </a:schemeClr>
                </a:solidFill>
                <a:latin typeface="Karla"/>
              </a:rPr>
              <a:t>Završni susret sudionika</a:t>
            </a:r>
            <a:endParaRPr b="0" dirty="0">
              <a:solidFill>
                <a:schemeClr val="bg1">
                  <a:lumMod val="75000"/>
                </a:schemeClr>
              </a:solidFill>
              <a:latin typeface="Karla"/>
            </a:endParaRPr>
          </a:p>
        </p:txBody>
      </p:sp>
      <p:sp>
        <p:nvSpPr>
          <p:cNvPr id="274" name="Google Shape;274;p46"/>
          <p:cNvSpPr txBox="1">
            <a:spLocks noGrp="1"/>
          </p:cNvSpPr>
          <p:nvPr>
            <p:ph type="subTitle" idx="3"/>
          </p:nvPr>
        </p:nvSpPr>
        <p:spPr>
          <a:xfrm>
            <a:off x="862855" y="4109729"/>
            <a:ext cx="7418287" cy="84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 dirty="0" smtClean="0">
                <a:solidFill>
                  <a:schemeClr val="bg1">
                    <a:lumMod val="50000"/>
                  </a:schemeClr>
                </a:solidFill>
              </a:rPr>
              <a:t>Tea </a:t>
            </a:r>
            <a:r>
              <a:rPr lang="hr-HR" sz="1600" dirty="0" err="1" smtClean="0">
                <a:solidFill>
                  <a:schemeClr val="bg1">
                    <a:lumMod val="50000"/>
                  </a:schemeClr>
                </a:solidFill>
              </a:rPr>
              <a:t>Pšeničnjak</a:t>
            </a:r>
            <a:r>
              <a:rPr lang="hr-HR" sz="1600" dirty="0" smtClean="0">
                <a:solidFill>
                  <a:schemeClr val="bg1">
                    <a:lumMod val="50000"/>
                  </a:schemeClr>
                </a:solidFill>
              </a:rPr>
              <a:t>, Gabrijela </a:t>
            </a:r>
            <a:r>
              <a:rPr lang="hr-HR" sz="1600" dirty="0" err="1" smtClean="0">
                <a:solidFill>
                  <a:schemeClr val="bg1">
                    <a:lumMod val="50000"/>
                  </a:schemeClr>
                </a:solidFill>
              </a:rPr>
              <a:t>Petrac</a:t>
            </a:r>
            <a:r>
              <a:rPr lang="hr-HR" sz="1600" dirty="0" smtClean="0">
                <a:solidFill>
                  <a:schemeClr val="bg1">
                    <a:lumMod val="50000"/>
                  </a:schemeClr>
                </a:solidFill>
              </a:rPr>
              <a:t>, Karlo Kos i Danijel </a:t>
            </a:r>
            <a:r>
              <a:rPr lang="hr-HR" sz="1600" dirty="0" err="1" smtClean="0">
                <a:solidFill>
                  <a:schemeClr val="bg1">
                    <a:lumMod val="50000"/>
                  </a:schemeClr>
                </a:solidFill>
              </a:rPr>
              <a:t>Platnjak</a:t>
            </a:r>
            <a:endParaRPr lang="hr-HR" sz="1600" dirty="0">
              <a:solidFill>
                <a:schemeClr val="bg1">
                  <a:lumMod val="50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 dirty="0" smtClean="0">
                <a:solidFill>
                  <a:schemeClr val="bg1">
                    <a:lumMod val="50000"/>
                  </a:schemeClr>
                </a:solidFill>
              </a:rPr>
              <a:t>Prof. Snježana Šišić, Mirjana Matijević, Nataša Žaja, Ana </a:t>
            </a:r>
            <a:r>
              <a:rPr lang="hr-HR" sz="1600" dirty="0" err="1" smtClean="0">
                <a:solidFill>
                  <a:schemeClr val="bg1">
                    <a:lumMod val="50000"/>
                  </a:schemeClr>
                </a:solidFill>
              </a:rPr>
              <a:t>Zeljko</a:t>
            </a:r>
            <a:r>
              <a:rPr lang="hr-HR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1600" dirty="0" err="1" smtClean="0">
                <a:solidFill>
                  <a:schemeClr val="bg1">
                    <a:lumMod val="50000"/>
                  </a:schemeClr>
                </a:solidFill>
              </a:rPr>
              <a:t>Forenbacher</a:t>
            </a:r>
            <a:endParaRPr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" name="Grupa 5"/>
          <p:cNvGrpSpPr/>
          <p:nvPr/>
        </p:nvGrpSpPr>
        <p:grpSpPr>
          <a:xfrm>
            <a:off x="5532017" y="1155910"/>
            <a:ext cx="2643617" cy="2731011"/>
            <a:chOff x="5472973" y="1385245"/>
            <a:chExt cx="2643617" cy="2731011"/>
          </a:xfrm>
        </p:grpSpPr>
        <p:pic>
          <p:nvPicPr>
            <p:cNvPr id="2" name="Slika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10" t="17315" r="11404"/>
            <a:stretch/>
          </p:blipFill>
          <p:spPr>
            <a:xfrm>
              <a:off x="5655073" y="1385245"/>
              <a:ext cx="2461517" cy="2731011"/>
            </a:xfrm>
            <a:prstGeom prst="rect">
              <a:avLst/>
            </a:prstGeom>
          </p:spPr>
        </p:pic>
        <p:sp>
          <p:nvSpPr>
            <p:cNvPr id="4" name="Pravokutnik 3"/>
            <p:cNvSpPr/>
            <p:nvPr/>
          </p:nvSpPr>
          <p:spPr>
            <a:xfrm rot="20919534">
              <a:off x="5472973" y="1459941"/>
              <a:ext cx="2626440" cy="2581618"/>
            </a:xfrm>
            <a:prstGeom prst="rect">
              <a:avLst/>
            </a:prstGeom>
            <a:noFill/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3" t="8173" r="17211" b="1"/>
          <a:stretch/>
        </p:blipFill>
        <p:spPr>
          <a:xfrm>
            <a:off x="1106613" y="1436402"/>
            <a:ext cx="3649054" cy="2162856"/>
          </a:xfrm>
          <a:prstGeom prst="rect">
            <a:avLst/>
          </a:prstGeom>
        </p:spPr>
      </p:pic>
      <p:sp>
        <p:nvSpPr>
          <p:cNvPr id="18" name="Pravokutnik 17"/>
          <p:cNvSpPr/>
          <p:nvPr/>
        </p:nvSpPr>
        <p:spPr>
          <a:xfrm rot="669064">
            <a:off x="1154461" y="1375708"/>
            <a:ext cx="3541685" cy="2270240"/>
          </a:xfrm>
          <a:prstGeom prst="rect">
            <a:avLst/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7"/>
          <p:cNvSpPr txBox="1">
            <a:spLocks noGrp="1"/>
          </p:cNvSpPr>
          <p:nvPr>
            <p:ph type="title"/>
          </p:nvPr>
        </p:nvSpPr>
        <p:spPr>
          <a:xfrm>
            <a:off x="2432400" y="621842"/>
            <a:ext cx="4058939" cy="11389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 smtClean="0"/>
              <a:t>CILJEVI I</a:t>
            </a:r>
            <a:br>
              <a:rPr lang="hr-HR" dirty="0" smtClean="0"/>
            </a:br>
            <a:r>
              <a:rPr lang="hr-HR" dirty="0" smtClean="0"/>
              <a:t>SVRHA PROJEKTA</a:t>
            </a:r>
            <a:endParaRPr u="sng" dirty="0"/>
          </a:p>
        </p:txBody>
      </p:sp>
      <p:sp>
        <p:nvSpPr>
          <p:cNvPr id="2" name="Podnaslov 1"/>
          <p:cNvSpPr>
            <a:spLocks noGrp="1"/>
          </p:cNvSpPr>
          <p:nvPr>
            <p:ph type="subTitle" idx="1"/>
          </p:nvPr>
        </p:nvSpPr>
        <p:spPr>
          <a:xfrm rot="-455">
            <a:off x="2414511" y="2030684"/>
            <a:ext cx="4109478" cy="2492602"/>
          </a:xfrm>
        </p:spPr>
        <p:txBody>
          <a:bodyPr/>
          <a:lstStyle/>
          <a:p>
            <a:pPr marL="139700" indent="0" algn="ctr">
              <a:buNone/>
            </a:pPr>
            <a:r>
              <a:rPr lang="hr-HR" sz="1600" dirty="0" smtClean="0"/>
              <a:t>Potaknuti </a:t>
            </a:r>
            <a:r>
              <a:rPr lang="hr-HR" sz="1600" dirty="0"/>
              <a:t>učenike na utvrđivanje </a:t>
            </a:r>
            <a:r>
              <a:rPr lang="hr-HR" sz="1600" dirty="0" smtClean="0"/>
              <a:t>stečenih </a:t>
            </a:r>
            <a:r>
              <a:rPr lang="hr-HR" sz="1600" dirty="0"/>
              <a:t>i usvajanje novih matematičkih </a:t>
            </a:r>
            <a:r>
              <a:rPr lang="hr-HR" sz="1600" dirty="0" smtClean="0"/>
              <a:t>znanja.</a:t>
            </a:r>
            <a:br>
              <a:rPr lang="hr-HR" sz="1600" dirty="0" smtClean="0"/>
            </a:br>
            <a:endParaRPr lang="hr-HR" sz="1600" dirty="0" smtClean="0"/>
          </a:p>
          <a:p>
            <a:pPr marL="139700" indent="0" algn="ctr">
              <a:buNone/>
            </a:pPr>
            <a:r>
              <a:rPr lang="hr-HR" sz="1600" dirty="0" smtClean="0"/>
              <a:t>Uporaba </a:t>
            </a:r>
            <a:r>
              <a:rPr lang="hr-HR" sz="1600" dirty="0"/>
              <a:t>informacijsko-komunikacijskih tehnologija i razvijanje suradničkog </a:t>
            </a:r>
            <a:r>
              <a:rPr lang="hr-HR" sz="1600" dirty="0" smtClean="0"/>
              <a:t>učenja.</a:t>
            </a:r>
          </a:p>
          <a:p>
            <a:pPr algn="ctr"/>
            <a:endParaRPr lang="hr-HR" sz="1600" dirty="0"/>
          </a:p>
          <a:p>
            <a:pPr marL="139700" indent="0" algn="ctr">
              <a:buNone/>
            </a:pPr>
            <a:r>
              <a:rPr lang="hr-HR" sz="1600" dirty="0" smtClean="0"/>
              <a:t>Umrežavanje učenika i škola objedinjujući sadržaje matematike i multimedije.</a:t>
            </a:r>
            <a:endParaRPr lang="hr-HR" sz="1600" dirty="0"/>
          </a:p>
        </p:txBody>
      </p:sp>
      <p:grpSp>
        <p:nvGrpSpPr>
          <p:cNvPr id="9" name="Grupa 8"/>
          <p:cNvGrpSpPr/>
          <p:nvPr/>
        </p:nvGrpSpPr>
        <p:grpSpPr>
          <a:xfrm>
            <a:off x="4739235" y="-359070"/>
            <a:ext cx="4417878" cy="5758872"/>
            <a:chOff x="4739235" y="-359070"/>
            <a:chExt cx="4417878" cy="5616868"/>
          </a:xfrm>
          <a:blipFill>
            <a:blip r:embed="rId3"/>
            <a:stretch>
              <a:fillRect/>
            </a:stretch>
          </a:blipFill>
        </p:grpSpPr>
        <p:grpSp>
          <p:nvGrpSpPr>
            <p:cNvPr id="6" name="Grupa 5"/>
            <p:cNvGrpSpPr/>
            <p:nvPr/>
          </p:nvGrpSpPr>
          <p:grpSpPr>
            <a:xfrm>
              <a:off x="5383946" y="-155655"/>
              <a:ext cx="3773167" cy="5413453"/>
              <a:chOff x="5383946" y="-155655"/>
              <a:chExt cx="3773167" cy="5413453"/>
            </a:xfrm>
            <a:grpFill/>
          </p:grpSpPr>
          <p:grpSp>
            <p:nvGrpSpPr>
              <p:cNvPr id="4" name="Grupa 3"/>
              <p:cNvGrpSpPr/>
              <p:nvPr/>
            </p:nvGrpSpPr>
            <p:grpSpPr>
              <a:xfrm>
                <a:off x="6638612" y="-139675"/>
                <a:ext cx="2518501" cy="5397473"/>
                <a:chOff x="7496031" y="-48126"/>
                <a:chExt cx="1647969" cy="5182700"/>
              </a:xfrm>
              <a:grpFill/>
            </p:grpSpPr>
            <p:sp>
              <p:nvSpPr>
                <p:cNvPr id="35" name="Zaobljeni pravokutnik 34"/>
                <p:cNvSpPr/>
                <p:nvPr/>
              </p:nvSpPr>
              <p:spPr>
                <a:xfrm>
                  <a:off x="8774609" y="-26316"/>
                  <a:ext cx="369391" cy="486822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36" name="Zaobljeni pravokutnik 35"/>
                <p:cNvSpPr/>
                <p:nvPr/>
              </p:nvSpPr>
              <p:spPr>
                <a:xfrm>
                  <a:off x="8359144" y="-43596"/>
                  <a:ext cx="369391" cy="4964077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37" name="Zaobljeni pravokutnik 36"/>
                <p:cNvSpPr/>
                <p:nvPr/>
              </p:nvSpPr>
              <p:spPr>
                <a:xfrm>
                  <a:off x="7935147" y="-48126"/>
                  <a:ext cx="369391" cy="51827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38" name="Zaobljeni pravokutnik 37"/>
                <p:cNvSpPr/>
                <p:nvPr/>
              </p:nvSpPr>
              <p:spPr>
                <a:xfrm>
                  <a:off x="7496031" y="-48124"/>
                  <a:ext cx="369391" cy="4890029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</p:grpSp>
          <p:sp>
            <p:nvSpPr>
              <p:cNvPr id="48" name="Zaobljeni pravokutnik 47"/>
              <p:cNvSpPr/>
              <p:nvPr/>
            </p:nvSpPr>
            <p:spPr>
              <a:xfrm>
                <a:off x="6012445" y="-150560"/>
                <a:ext cx="564520" cy="120647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49" name="Zaobljeni pravokutnik 48"/>
              <p:cNvSpPr/>
              <p:nvPr/>
            </p:nvSpPr>
            <p:spPr>
              <a:xfrm>
                <a:off x="5383946" y="-155655"/>
                <a:ext cx="564520" cy="76690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sp>
          <p:nvSpPr>
            <p:cNvPr id="53" name="Zaobljeni pravokutnik 52"/>
            <p:cNvSpPr/>
            <p:nvPr/>
          </p:nvSpPr>
          <p:spPr>
            <a:xfrm>
              <a:off x="4739235" y="-359070"/>
              <a:ext cx="564520" cy="7071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8" name="Grupa 7"/>
          <p:cNvGrpSpPr/>
          <p:nvPr/>
        </p:nvGrpSpPr>
        <p:grpSpPr>
          <a:xfrm>
            <a:off x="-184101" y="-359070"/>
            <a:ext cx="4856833" cy="5959770"/>
            <a:chOff x="-184101" y="-359070"/>
            <a:chExt cx="4856833" cy="5812813"/>
          </a:xfrm>
          <a:blipFill>
            <a:blip r:embed="rId3"/>
            <a:stretch>
              <a:fillRect/>
            </a:stretch>
          </a:blipFill>
        </p:grpSpPr>
        <p:grpSp>
          <p:nvGrpSpPr>
            <p:cNvPr id="7" name="Grupa 6"/>
            <p:cNvGrpSpPr/>
            <p:nvPr/>
          </p:nvGrpSpPr>
          <p:grpSpPr>
            <a:xfrm>
              <a:off x="-184101" y="-117648"/>
              <a:ext cx="3789426" cy="5571391"/>
              <a:chOff x="-184101" y="-117648"/>
              <a:chExt cx="3789426" cy="5571391"/>
            </a:xfrm>
            <a:grpFill/>
          </p:grpSpPr>
          <p:grpSp>
            <p:nvGrpSpPr>
              <p:cNvPr id="41" name="Grupa 40"/>
              <p:cNvGrpSpPr/>
              <p:nvPr/>
            </p:nvGrpSpPr>
            <p:grpSpPr>
              <a:xfrm>
                <a:off x="-184101" y="-117648"/>
                <a:ext cx="2526972" cy="5571391"/>
                <a:chOff x="7411651" y="-34299"/>
                <a:chExt cx="1653512" cy="5349697"/>
              </a:xfrm>
              <a:grpFill/>
            </p:grpSpPr>
            <p:sp>
              <p:nvSpPr>
                <p:cNvPr id="42" name="Zaobljeni pravokutnik 41"/>
                <p:cNvSpPr/>
                <p:nvPr/>
              </p:nvSpPr>
              <p:spPr>
                <a:xfrm>
                  <a:off x="8695772" y="-34299"/>
                  <a:ext cx="369391" cy="4743448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43" name="Zaobljeni pravokutnik 42"/>
                <p:cNvSpPr/>
                <p:nvPr/>
              </p:nvSpPr>
              <p:spPr>
                <a:xfrm>
                  <a:off x="8266541" y="-34298"/>
                  <a:ext cx="369391" cy="49474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44" name="Zaobljeni pravokutnik 43"/>
                <p:cNvSpPr/>
                <p:nvPr/>
              </p:nvSpPr>
              <p:spPr>
                <a:xfrm>
                  <a:off x="7835648" y="-34299"/>
                  <a:ext cx="369391" cy="516155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45" name="Zaobljeni pravokutnik 44"/>
                <p:cNvSpPr/>
                <p:nvPr/>
              </p:nvSpPr>
              <p:spPr>
                <a:xfrm>
                  <a:off x="7411651" y="-26974"/>
                  <a:ext cx="369391" cy="5342372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</p:grpSp>
          <p:sp>
            <p:nvSpPr>
              <p:cNvPr id="46" name="Zaobljeni pravokutnik 45"/>
              <p:cNvSpPr/>
              <p:nvPr/>
            </p:nvSpPr>
            <p:spPr>
              <a:xfrm>
                <a:off x="2420554" y="-117647"/>
                <a:ext cx="564520" cy="117356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47" name="Zaobljeni pravokutnik 46"/>
              <p:cNvSpPr/>
              <p:nvPr/>
            </p:nvSpPr>
            <p:spPr>
              <a:xfrm>
                <a:off x="3040805" y="-117646"/>
                <a:ext cx="564520" cy="70712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sp>
          <p:nvSpPr>
            <p:cNvPr id="52" name="Zaobljeni pravokutnik 51"/>
            <p:cNvSpPr/>
            <p:nvPr/>
          </p:nvSpPr>
          <p:spPr>
            <a:xfrm>
              <a:off x="3688614" y="-353564"/>
              <a:ext cx="564520" cy="7071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54" name="Zaobljeni pravokutnik 53"/>
            <p:cNvSpPr/>
            <p:nvPr/>
          </p:nvSpPr>
          <p:spPr>
            <a:xfrm>
              <a:off x="4302473" y="-359070"/>
              <a:ext cx="370259" cy="7071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cxnSp>
        <p:nvCxnSpPr>
          <p:cNvPr id="11" name="Ravni poveznik 10"/>
          <p:cNvCxnSpPr/>
          <p:nvPr/>
        </p:nvCxnSpPr>
        <p:spPr>
          <a:xfrm>
            <a:off x="2547258" y="1728118"/>
            <a:ext cx="3944081" cy="0"/>
          </a:xfrm>
          <a:prstGeom prst="line">
            <a:avLst/>
          </a:prstGeom>
          <a:ln>
            <a:solidFill>
              <a:srgbClr val="4D4D4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0885E">
                <a:tint val="66000"/>
                <a:satMod val="160000"/>
              </a:srgbClr>
            </a:gs>
            <a:gs pos="0">
              <a:srgbClr val="227AD0"/>
            </a:gs>
            <a:gs pos="54000">
              <a:srgbClr val="D0885E">
                <a:tint val="23500"/>
                <a:satMod val="160000"/>
              </a:srgbClr>
            </a:gs>
          </a:gsLst>
          <a:lin ang="13500000" scaled="1"/>
        </a:gradFill>
        <a:effectLst/>
      </p:bgPr>
    </p:bg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avokutnik 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24000">
                <a:srgbClr val="B8A499"/>
              </a:gs>
              <a:gs pos="100000">
                <a:srgbClr val="227AD0"/>
              </a:gs>
              <a:gs pos="0">
                <a:srgbClr val="688339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ravokutnik 4"/>
          <p:cNvSpPr/>
          <p:nvPr/>
        </p:nvSpPr>
        <p:spPr>
          <a:xfrm rot="16200000">
            <a:off x="2515639" y="-1697132"/>
            <a:ext cx="4112721" cy="9143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617" name="Google Shape;617;p57"/>
          <p:cNvSpPr txBox="1">
            <a:spLocks noGrp="1"/>
          </p:cNvSpPr>
          <p:nvPr>
            <p:ph type="title"/>
          </p:nvPr>
        </p:nvSpPr>
        <p:spPr>
          <a:xfrm>
            <a:off x="845545" y="18401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Karla"/>
              </a:rPr>
              <a:t>AKTIVNOSTI I DOGAĐANJA</a:t>
            </a:r>
            <a:endParaRPr u="sng" dirty="0">
              <a:solidFill>
                <a:schemeClr val="tx1">
                  <a:lumMod val="85000"/>
                  <a:lumOff val="15000"/>
                </a:schemeClr>
              </a:solidFill>
              <a:latin typeface="Karla"/>
            </a:endParaRPr>
          </a:p>
        </p:txBody>
      </p:sp>
      <p:sp>
        <p:nvSpPr>
          <p:cNvPr id="618" name="Google Shape;618;p57"/>
          <p:cNvSpPr txBox="1"/>
          <p:nvPr/>
        </p:nvSpPr>
        <p:spPr>
          <a:xfrm>
            <a:off x="6126975" y="1143705"/>
            <a:ext cx="22956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000" b="1" dirty="0">
              <a:solidFill>
                <a:srgbClr val="000000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622" name="Google Shape;622;p57"/>
          <p:cNvSpPr txBox="1"/>
          <p:nvPr/>
        </p:nvSpPr>
        <p:spPr>
          <a:xfrm>
            <a:off x="6126975" y="4003800"/>
            <a:ext cx="2295600" cy="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r="18889"/>
          <a:stretch/>
        </p:blipFill>
        <p:spPr>
          <a:xfrm>
            <a:off x="0" y="1212207"/>
            <a:ext cx="2580927" cy="332136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041" y="1212207"/>
            <a:ext cx="2433679" cy="3321363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9" r="11146" b="11836"/>
          <a:stretch/>
        </p:blipFill>
        <p:spPr>
          <a:xfrm>
            <a:off x="6857236" y="1212208"/>
            <a:ext cx="2286763" cy="3321363"/>
          </a:xfrm>
          <a:prstGeom prst="rect">
            <a:avLst/>
          </a:prstGeom>
        </p:spPr>
      </p:pic>
      <p:sp>
        <p:nvSpPr>
          <p:cNvPr id="28" name="Google Shape;224;p43"/>
          <p:cNvSpPr txBox="1">
            <a:spLocks/>
          </p:cNvSpPr>
          <p:nvPr/>
        </p:nvSpPr>
        <p:spPr>
          <a:xfrm>
            <a:off x="-342425" y="-455738"/>
            <a:ext cx="7617200" cy="12689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11500" dirty="0" smtClean="0">
                <a:solidFill>
                  <a:schemeClr val="tx2">
                    <a:lumMod val="95000"/>
                  </a:schemeClr>
                </a:solidFill>
              </a:rPr>
              <a:t>……..</a:t>
            </a:r>
            <a:endParaRPr lang="hr-HR" sz="11500" dirty="0">
              <a:solidFill>
                <a:schemeClr val="tx2">
                  <a:lumMod val="95000"/>
                </a:schemeClr>
              </a:solidFill>
            </a:endParaRPr>
          </a:p>
        </p:txBody>
      </p:sp>
      <p:sp>
        <p:nvSpPr>
          <p:cNvPr id="29" name="Google Shape;224;p43"/>
          <p:cNvSpPr txBox="1">
            <a:spLocks/>
          </p:cNvSpPr>
          <p:nvPr/>
        </p:nvSpPr>
        <p:spPr>
          <a:xfrm>
            <a:off x="3396683" y="-454854"/>
            <a:ext cx="7617200" cy="12689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11500" dirty="0" smtClean="0">
                <a:solidFill>
                  <a:schemeClr val="tx2">
                    <a:lumMod val="95000"/>
                  </a:schemeClr>
                </a:solidFill>
              </a:rPr>
              <a:t>……..</a:t>
            </a:r>
            <a:endParaRPr lang="hr-HR" sz="11500" dirty="0">
              <a:solidFill>
                <a:schemeClr val="tx2">
                  <a:lumMod val="95000"/>
                </a:schemeClr>
              </a:solidFill>
            </a:endParaRPr>
          </a:p>
        </p:txBody>
      </p:sp>
      <p:sp>
        <p:nvSpPr>
          <p:cNvPr id="30" name="Google Shape;224;p43"/>
          <p:cNvSpPr txBox="1">
            <a:spLocks/>
          </p:cNvSpPr>
          <p:nvPr/>
        </p:nvSpPr>
        <p:spPr>
          <a:xfrm>
            <a:off x="7129714" y="-445589"/>
            <a:ext cx="2472205" cy="12689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11500" dirty="0" smtClean="0">
                <a:solidFill>
                  <a:schemeClr val="tx2">
                    <a:lumMod val="95000"/>
                  </a:schemeClr>
                </a:solidFill>
              </a:rPr>
              <a:t>….</a:t>
            </a:r>
            <a:endParaRPr lang="hr-HR" sz="11500" dirty="0">
              <a:solidFill>
                <a:schemeClr val="tx2">
                  <a:lumMod val="95000"/>
                </a:schemeClr>
              </a:solidFill>
            </a:endParaRPr>
          </a:p>
        </p:txBody>
      </p:sp>
      <p:sp>
        <p:nvSpPr>
          <p:cNvPr id="31" name="Google Shape;224;p43"/>
          <p:cNvSpPr txBox="1">
            <a:spLocks/>
          </p:cNvSpPr>
          <p:nvPr/>
        </p:nvSpPr>
        <p:spPr>
          <a:xfrm>
            <a:off x="-342425" y="3330629"/>
            <a:ext cx="7617200" cy="12689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11500" dirty="0" smtClean="0">
                <a:solidFill>
                  <a:schemeClr val="tx2">
                    <a:lumMod val="95000"/>
                  </a:schemeClr>
                </a:solidFill>
              </a:rPr>
              <a:t>……..</a:t>
            </a:r>
            <a:endParaRPr lang="hr-HR" sz="11500" dirty="0">
              <a:solidFill>
                <a:schemeClr val="tx2">
                  <a:lumMod val="95000"/>
                </a:schemeClr>
              </a:solidFill>
            </a:endParaRPr>
          </a:p>
        </p:txBody>
      </p:sp>
      <p:sp>
        <p:nvSpPr>
          <p:cNvPr id="32" name="Google Shape;224;p43"/>
          <p:cNvSpPr txBox="1">
            <a:spLocks/>
          </p:cNvSpPr>
          <p:nvPr/>
        </p:nvSpPr>
        <p:spPr>
          <a:xfrm>
            <a:off x="3321114" y="3333955"/>
            <a:ext cx="7617200" cy="12689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11500" dirty="0" smtClean="0">
                <a:solidFill>
                  <a:schemeClr val="tx2">
                    <a:lumMod val="95000"/>
                  </a:schemeClr>
                </a:solidFill>
              </a:rPr>
              <a:t>……..</a:t>
            </a:r>
            <a:endParaRPr lang="hr-HR" sz="11500" dirty="0">
              <a:solidFill>
                <a:schemeClr val="tx2">
                  <a:lumMod val="95000"/>
                </a:schemeClr>
              </a:solidFill>
            </a:endParaRPr>
          </a:p>
        </p:txBody>
      </p:sp>
      <p:sp>
        <p:nvSpPr>
          <p:cNvPr id="33" name="Google Shape;224;p43"/>
          <p:cNvSpPr txBox="1">
            <a:spLocks/>
          </p:cNvSpPr>
          <p:nvPr/>
        </p:nvSpPr>
        <p:spPr>
          <a:xfrm>
            <a:off x="7117520" y="3333409"/>
            <a:ext cx="2776069" cy="12689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11500" dirty="0" smtClean="0">
                <a:solidFill>
                  <a:schemeClr val="tx2">
                    <a:lumMod val="95000"/>
                  </a:schemeClr>
                </a:solidFill>
              </a:rPr>
              <a:t>.....</a:t>
            </a:r>
            <a:endParaRPr lang="hr-HR" sz="11500" dirty="0">
              <a:solidFill>
                <a:schemeClr val="tx2">
                  <a:lumMod val="9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ravokutnik 6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63000">
                <a:srgbClr val="D3D8DB"/>
              </a:gs>
              <a:gs pos="27000">
                <a:srgbClr val="B08817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Naslov 9"/>
          <p:cNvSpPr>
            <a:spLocks noGrp="1"/>
          </p:cNvSpPr>
          <p:nvPr>
            <p:ph type="title"/>
          </p:nvPr>
        </p:nvSpPr>
        <p:spPr>
          <a:xfrm rot="16200000">
            <a:off x="1456290" y="1921674"/>
            <a:ext cx="4863217" cy="1019861"/>
          </a:xfrm>
        </p:spPr>
        <p:txBody>
          <a:bodyPr/>
          <a:lstStyle/>
          <a:p>
            <a:pPr algn="ctr"/>
            <a:r>
              <a:rPr lang="hr-HR" sz="5400" dirty="0" smtClean="0">
                <a:solidFill>
                  <a:srgbClr val="4F4845"/>
                </a:solidFill>
              </a:rPr>
              <a:t>GALERIJA</a:t>
            </a:r>
            <a:endParaRPr lang="hr-HR" sz="5400" dirty="0">
              <a:solidFill>
                <a:srgbClr val="4F4845"/>
              </a:solidFill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7"/>
          <a:stretch/>
        </p:blipFill>
        <p:spPr>
          <a:xfrm>
            <a:off x="4397829" y="-3"/>
            <a:ext cx="4746171" cy="5143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Slika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 b="14211"/>
          <a:stretch/>
        </p:blipFill>
        <p:spPr>
          <a:xfrm>
            <a:off x="-2" y="-2"/>
            <a:ext cx="3377972" cy="5143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3000">
              <a:srgbClr val="F4F4F4"/>
            </a:gs>
            <a:gs pos="23000">
              <a:srgbClr val="AABCDA"/>
            </a:gs>
          </a:gsLst>
          <a:lin ang="13500000" scaled="1"/>
        </a:gra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avokutnik 12"/>
          <p:cNvSpPr/>
          <p:nvPr/>
        </p:nvSpPr>
        <p:spPr>
          <a:xfrm rot="16200000">
            <a:off x="2000251" y="-2000250"/>
            <a:ext cx="5143500" cy="9143999"/>
          </a:xfrm>
          <a:prstGeom prst="rect">
            <a:avLst/>
          </a:prstGeom>
          <a:gradFill>
            <a:gsLst>
              <a:gs pos="38000">
                <a:srgbClr val="AABCDA"/>
              </a:gs>
              <a:gs pos="21000">
                <a:srgbClr val="7C98C6"/>
              </a:gs>
              <a:gs pos="88000">
                <a:srgbClr val="D3D8DB"/>
              </a:gs>
            </a:gsLst>
            <a:lin ang="135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8" t="13844" r="12382" b="8858"/>
          <a:stretch/>
        </p:blipFill>
        <p:spPr>
          <a:xfrm>
            <a:off x="1" y="721310"/>
            <a:ext cx="9144000" cy="389978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8" t="27204" r="39393" b="1"/>
          <a:stretch/>
        </p:blipFill>
        <p:spPr>
          <a:xfrm>
            <a:off x="3251202" y="405572"/>
            <a:ext cx="3425369" cy="438929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" t="9369" r="6348" b="3506"/>
          <a:stretch/>
        </p:blipFill>
        <p:spPr>
          <a:xfrm>
            <a:off x="725714" y="882955"/>
            <a:ext cx="8196371" cy="34277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usiness Major for College: Travel or Tourism Management by Slidesgo">
  <a:themeElements>
    <a:clrScheme name="Simple Light">
      <a:dk1>
        <a:srgbClr val="000000"/>
      </a:dk1>
      <a:lt1>
        <a:srgbClr val="666666"/>
      </a:lt1>
      <a:dk2>
        <a:srgbClr val="EFEFE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BA326F8FFD03E44860FA4CE6578B9D0" ma:contentTypeVersion="17" ma:contentTypeDescription="Stvaranje novog dokumenta." ma:contentTypeScope="" ma:versionID="cba3b2cd2bf8545afb3989aaac2d5342">
  <xsd:schema xmlns:xsd="http://www.w3.org/2001/XMLSchema" xmlns:xs="http://www.w3.org/2001/XMLSchema" xmlns:p="http://schemas.microsoft.com/office/2006/metadata/properties" xmlns:ns2="ea2f10a3-05fc-4948-a9f3-6f7f8835f858" xmlns:ns3="7197e0a6-0194-4c81-8463-e3912c2f0806" targetNamespace="http://schemas.microsoft.com/office/2006/metadata/properties" ma:root="true" ma:fieldsID="8427838281a859011a5e2342f6f41da9" ns2:_="" ns3:_="">
    <xsd:import namespace="ea2f10a3-05fc-4948-a9f3-6f7f8835f858"/>
    <xsd:import namespace="7197e0a6-0194-4c81-8463-e3912c2f08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2f10a3-05fc-4948-a9f3-6f7f8835f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Oznake slika" ma:readOnly="false" ma:fieldId="{5cf76f15-5ced-4ddc-b409-7134ff3c332f}" ma:taxonomyMulti="true" ma:sspId="a0d909bf-645b-46a2-8bb9-ccdb743347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97e0a6-0194-4c81-8463-e3912c2f080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Zajednički se koristi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ji o zajedničkom korištenju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0ba7e32-d006-4ca5-a5ea-eb7568ea8afa}" ma:internalName="TaxCatchAll" ma:showField="CatchAllData" ma:web="7197e0a6-0194-4c81-8463-e3912c2f08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9EE412-222F-4AFE-AF72-ED87563D1A84}"/>
</file>

<file path=customXml/itemProps2.xml><?xml version="1.0" encoding="utf-8"?>
<ds:datastoreItem xmlns:ds="http://schemas.openxmlformats.org/officeDocument/2006/customXml" ds:itemID="{269FB22F-A703-4B41-A388-A9C9DA702593}"/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98</Words>
  <Application>Microsoft Office PowerPoint</Application>
  <PresentationFormat>Prikaz na zaslonu (16:9)</PresentationFormat>
  <Paragraphs>29</Paragraphs>
  <Slides>10</Slides>
  <Notes>10</Notes>
  <HiddenSlides>0</HiddenSlides>
  <MMClips>0</MMClips>
  <ScaleCrop>false</ScaleCrop>
  <HeadingPairs>
    <vt:vector size="6" baseType="variant">
      <vt:variant>
        <vt:lpstr>Korišteni fontovi</vt:lpstr>
      </vt:variant>
      <vt:variant>
        <vt:i4>9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20" baseType="lpstr">
      <vt:lpstr>Arial</vt:lpstr>
      <vt:lpstr>Bell MT</vt:lpstr>
      <vt:lpstr>Bodoni MT</vt:lpstr>
      <vt:lpstr>Jua</vt:lpstr>
      <vt:lpstr>Karla</vt:lpstr>
      <vt:lpstr>Overpass</vt:lpstr>
      <vt:lpstr>Overpass Black</vt:lpstr>
      <vt:lpstr>Segoe UI Semilight</vt:lpstr>
      <vt:lpstr>Symbol</vt:lpstr>
      <vt:lpstr>Business Major for College: Travel or Tourism Management by Slidesgo</vt:lpstr>
      <vt:lpstr>eTwinning – Rab</vt:lpstr>
      <vt:lpstr>01</vt:lpstr>
      <vt:lpstr>PowerPoint prezentacija</vt:lpstr>
      <vt:lpstr>02</vt:lpstr>
      <vt:lpstr>MATEMATIČKE VIDEOMINIJATURE</vt:lpstr>
      <vt:lpstr>CILJEVI I SVRHA PROJEKTA</vt:lpstr>
      <vt:lpstr>AKTIVNOSTI I DOGAĐANJA</vt:lpstr>
      <vt:lpstr>GALERIJA</vt:lpstr>
      <vt:lpstr>PowerPoint prezentacija</vt:lpstr>
      <vt:lpstr>HVALA NA POZORNOSTI!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Major for College:</dc:title>
  <dc:creator>Ucenik</dc:creator>
  <cp:lastModifiedBy>Snježana Šišić</cp:lastModifiedBy>
  <cp:revision>21</cp:revision>
  <dcterms:modified xsi:type="dcterms:W3CDTF">2022-12-08T08:50:24Z</dcterms:modified>
</cp:coreProperties>
</file>