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  <Override PartName="/ppt/charts/style1.xml" ContentType="application/vnd.ms-office.chartstyle+xml"/>
  <Override PartName="/ppt/charts/colors1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3"/>
  </p:notesMasterIdLst>
  <p:sldIdLst>
    <p:sldId id="273" r:id="rId2"/>
    <p:sldId id="262" r:id="rId3"/>
    <p:sldId id="256" r:id="rId4"/>
    <p:sldId id="270" r:id="rId5"/>
    <p:sldId id="258" r:id="rId6"/>
    <p:sldId id="257" r:id="rId7"/>
    <p:sldId id="263" r:id="rId8"/>
    <p:sldId id="265" r:id="rId9"/>
    <p:sldId id="266" r:id="rId10"/>
    <p:sldId id="271" r:id="rId11"/>
    <p:sldId id="272" r:id="rId12"/>
  </p:sldIdLst>
  <p:sldSz cx="12192000" cy="6858000"/>
  <p:notesSz cx="6797675" cy="9928225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4C0"/>
    <a:srgbClr val="FF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947" autoAdjust="0"/>
  </p:normalViewPr>
  <p:slideViewPr>
    <p:cSldViewPr snapToGrid="0">
      <p:cViewPr varScale="1">
        <p:scale>
          <a:sx n="107" d="100"/>
          <a:sy n="107" d="100"/>
        </p:scale>
        <p:origin x="-18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User\AppData\Roaming\Microsoft\Excel\Knjiga1((Unsaved-310593021845287501)).xlsb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Knjig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Podjela otpada od hrane po kategorijama</c:v>
                </c:pt>
              </c:strCache>
            </c:strRef>
          </c:tx>
          <c:invertIfNegative val="0"/>
          <c:cat>
            <c:strRef>
              <c:f>List1!$A$2:$A$9</c:f>
              <c:strCache>
                <c:ptCount val="8"/>
                <c:pt idx="0">
                  <c:v>Meso, riba, jaja</c:v>
                </c:pt>
                <c:pt idx="1">
                  <c:v>Voće</c:v>
                </c:pt>
                <c:pt idx="2">
                  <c:v>Povrće</c:v>
                </c:pt>
                <c:pt idx="3">
                  <c:v>Krumpir</c:v>
                </c:pt>
                <c:pt idx="4">
                  <c:v>Kruh i žitarice</c:v>
                </c:pt>
                <c:pt idx="5">
                  <c:v>Mlijeko i mliječni proizvodi</c:v>
                </c:pt>
                <c:pt idx="6">
                  <c:v>Ulje i masti</c:v>
                </c:pt>
                <c:pt idx="7">
                  <c:v>Ostalo</c:v>
                </c:pt>
              </c:strCache>
            </c:strRef>
          </c:cat>
          <c:val>
            <c:numRef>
              <c:f>List1!$B$2:$B$9</c:f>
              <c:numCache>
                <c:formatCode>0%</c:formatCode>
                <c:ptCount val="8"/>
                <c:pt idx="0">
                  <c:v>0.16</c:v>
                </c:pt>
                <c:pt idx="1">
                  <c:v>0.15</c:v>
                </c:pt>
                <c:pt idx="2">
                  <c:v>0.14000000000000001</c:v>
                </c:pt>
                <c:pt idx="3">
                  <c:v>0.14000000000000001</c:v>
                </c:pt>
                <c:pt idx="4">
                  <c:v>0.12</c:v>
                </c:pt>
                <c:pt idx="5">
                  <c:v>7.0000000000000007E-2</c:v>
                </c:pt>
                <c:pt idx="6">
                  <c:v>0.05</c:v>
                </c:pt>
                <c:pt idx="7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0E-4221-928F-6F9BD1748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470080"/>
        <c:axId val="126022144"/>
      </c:barChart>
      <c:catAx>
        <c:axId val="127470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6022144"/>
        <c:crosses val="autoZero"/>
        <c:auto val="1"/>
        <c:lblAlgn val="ctr"/>
        <c:lblOffset val="100"/>
        <c:noMultiLvlLbl val="0"/>
      </c:catAx>
      <c:valAx>
        <c:axId val="1260221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27470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Prodaja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1E-4A6E-9278-FF073B542E9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1E-4A6E-9278-FF073B542E9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C1E-4A6E-9278-FF073B542E92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C1E-4A6E-9278-FF073B542E92}"/>
              </c:ext>
            </c:extLst>
          </c:dPt>
          <c:dLbls>
            <c:dLbl>
              <c:idx val="0"/>
              <c:layout>
                <c:manualLayout>
                  <c:x val="-0.12769304964244785"/>
                  <c:y val="0.1839736037481989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1E-4A6E-9278-FF073B542E92}"/>
                </c:ext>
              </c:extLst>
            </c:dLbl>
            <c:dLbl>
              <c:idx val="1"/>
              <c:layout>
                <c:manualLayout>
                  <c:x val="-0.14547261794734687"/>
                  <c:y val="-3.8631030445553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1E-4A6E-9278-FF073B542E92}"/>
                </c:ext>
              </c:extLst>
            </c:dLbl>
            <c:dLbl>
              <c:idx val="2"/>
              <c:layout>
                <c:manualLayout>
                  <c:x val="-9.2388209853815823E-2"/>
                  <c:y val="-0.189553216622977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C1E-4A6E-9278-FF073B542E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Poljoprivreda</c:v>
                </c:pt>
                <c:pt idx="1">
                  <c:v>prijevoz</c:v>
                </c:pt>
                <c:pt idx="2">
                  <c:v>obrada</c:v>
                </c:pt>
                <c:pt idx="3">
                  <c:v>rukovanje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20.8</c:v>
                </c:pt>
                <c:pt idx="1">
                  <c:v>13.9</c:v>
                </c:pt>
                <c:pt idx="2">
                  <c:v>15.8</c:v>
                </c:pt>
                <c:pt idx="3">
                  <c:v>49.5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C1E-4A6E-9278-FF073B542E9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6.865223596601884E-2"/>
          <c:w val="0.34598243777106441"/>
          <c:h val="0.829632872778651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1C-4522-A26A-8CC84A00D4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F1C-4522-A26A-8CC84A00D4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F1C-4522-A26A-8CC84A00D4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F1C-4522-A26A-8CC84A00D48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F1C-4522-A26A-8CC84A00D48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List1!$B$3:$F$3</c:f>
              <c:strCache>
                <c:ptCount val="5"/>
                <c:pt idx="0">
                  <c:v>kućanstva</c:v>
                </c:pt>
                <c:pt idx="1">
                  <c:v>Proizvodnja hrane i pića</c:v>
                </c:pt>
                <c:pt idx="2">
                  <c:v>Primarna proizvodnja</c:v>
                </c:pt>
                <c:pt idx="3">
                  <c:v>Restorani i ugostiteljske usluge</c:v>
                </c:pt>
                <c:pt idx="4">
                  <c:v>Maloprodaja i druga distribucija hrane</c:v>
                </c:pt>
              </c:strCache>
            </c:strRef>
          </c:cat>
          <c:val>
            <c:numRef>
              <c:f>List1!$B$4:$F$4</c:f>
              <c:numCache>
                <c:formatCode>0%</c:formatCode>
                <c:ptCount val="5"/>
                <c:pt idx="0">
                  <c:v>0.55000000000000004</c:v>
                </c:pt>
                <c:pt idx="1">
                  <c:v>0.18</c:v>
                </c:pt>
                <c:pt idx="2">
                  <c:v>0.11</c:v>
                </c:pt>
                <c:pt idx="3">
                  <c:v>0.09</c:v>
                </c:pt>
                <c:pt idx="4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F1C-4522-A26A-8CC84A00D48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Koliko često kućanstva idu u kupovinu</c:v>
                </c:pt>
              </c:strCache>
            </c:strRef>
          </c:tx>
          <c:invertIfNegative val="0"/>
          <c:cat>
            <c:strRef>
              <c:f>List1!$A$2:$A$4</c:f>
              <c:strCache>
                <c:ptCount val="3"/>
                <c:pt idx="0">
                  <c:v>jedanput ili dvaput tjedno</c:v>
                </c:pt>
                <c:pt idx="1">
                  <c:v>svakodnevno</c:v>
                </c:pt>
                <c:pt idx="2">
                  <c:v>jedanput do dvaput mjesečno</c:v>
                </c:pt>
              </c:strCache>
            </c:strRef>
          </c:cat>
          <c:val>
            <c:numRef>
              <c:f>List1!$B$2:$B$4</c:f>
              <c:numCache>
                <c:formatCode>0%</c:formatCode>
                <c:ptCount val="3"/>
                <c:pt idx="0">
                  <c:v>0.67</c:v>
                </c:pt>
                <c:pt idx="1">
                  <c:v>0.22</c:v>
                </c:pt>
                <c:pt idx="2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66-44E4-A382-A19BABCDF1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437696"/>
        <c:axId val="90902464"/>
      </c:barChart>
      <c:catAx>
        <c:axId val="33437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0902464"/>
        <c:crosses val="autoZero"/>
        <c:auto val="1"/>
        <c:lblAlgn val="ctr"/>
        <c:lblOffset val="100"/>
        <c:noMultiLvlLbl val="0"/>
      </c:catAx>
      <c:valAx>
        <c:axId val="909024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33437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Količina bačene hrane u kilogramima po stanovniku godišnje prema geografskom području</c:v>
                </c:pt>
              </c:strCache>
            </c:strRef>
          </c:tx>
          <c:dLbls>
            <c:dLbl>
              <c:idx val="5"/>
              <c:layout/>
              <c:tx>
                <c:rich>
                  <a:bodyPr/>
                  <a:lstStyle/>
                  <a:p>
                    <a:fld id="{0BFBAB46-0B03-4503-B440-F0A056B46EEF}" type="VALUE">
                      <a:rPr lang="en-US" smtClean="0"/>
                      <a:pPr/>
                      <a:t>[VALUE]</a:t>
                    </a:fld>
                    <a:endParaRPr lang="hr-HR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1F-4FF8-899A-AA8C0F658C95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List1!$A$2:$A$7</c:f>
              <c:strCache>
                <c:ptCount val="6"/>
                <c:pt idx="0">
                  <c:v>Slavonija</c:v>
                </c:pt>
                <c:pt idx="1">
                  <c:v>Sjeverna Hrvatska</c:v>
                </c:pt>
                <c:pt idx="2">
                  <c:v>Zagreb i okolica</c:v>
                </c:pt>
                <c:pt idx="3">
                  <c:v>Lika i Banovina</c:v>
                </c:pt>
                <c:pt idx="4">
                  <c:v>Istra, Primorje i Gorski Kotar</c:v>
                </c:pt>
                <c:pt idx="5">
                  <c:v>Dalmacija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51</c:v>
                </c:pt>
                <c:pt idx="1">
                  <c:v>51</c:v>
                </c:pt>
                <c:pt idx="2">
                  <c:v>52</c:v>
                </c:pt>
                <c:pt idx="3">
                  <c:v>53</c:v>
                </c:pt>
                <c:pt idx="4">
                  <c:v>61</c:v>
                </c:pt>
                <c:pt idx="5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1F-4FF8-899A-AA8C0F658C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61-4DBE-9FC2-FB469F6543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61-4DBE-9FC2-FB469F65435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061-4DBE-9FC2-FB469F6543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061-4DBE-9FC2-FB469F65435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061-4DBE-9FC2-FB469F65435A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List1!$B$7:$F$7</c:f>
              <c:strCache>
                <c:ptCount val="5"/>
                <c:pt idx="0">
                  <c:v>primarna proizvodnja</c:v>
                </c:pt>
                <c:pt idx="1">
                  <c:v>proizvodnja i prerada</c:v>
                </c:pt>
                <c:pt idx="2">
                  <c:v>trgovina</c:v>
                </c:pt>
                <c:pt idx="3">
                  <c:v>ugostiteljstvo</c:v>
                </c:pt>
                <c:pt idx="4">
                  <c:v>kučanstva</c:v>
                </c:pt>
              </c:strCache>
            </c:strRef>
          </c:cat>
          <c:val>
            <c:numRef>
              <c:f>List1!$B$8:$F$8</c:f>
              <c:numCache>
                <c:formatCode>0%</c:formatCode>
                <c:ptCount val="5"/>
                <c:pt idx="0">
                  <c:v>0.14000000000000001</c:v>
                </c:pt>
                <c:pt idx="1">
                  <c:v>0.03</c:v>
                </c:pt>
                <c:pt idx="2">
                  <c:v>0.02</c:v>
                </c:pt>
                <c:pt idx="3">
                  <c:v>0.05</c:v>
                </c:pt>
                <c:pt idx="4">
                  <c:v>0.76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061-4DBE-9FC2-FB469F65435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C5AF7-3292-42EF-82DD-1F56C4B10A62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42859-CBBF-4FCA-B112-E75265553B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668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42859-CBBF-4FCA-B112-E75265553BF7}" type="slidenum">
              <a:rPr lang="hr-HR" smtClean="0"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2009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42859-CBBF-4FCA-B112-E75265553BF7}" type="slidenum">
              <a:rPr lang="hr-HR" smtClean="0"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746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73B2-5FBB-49D9-8699-5DED30EE3280}" type="slidenum">
              <a:rPr lang="hr-HR" smtClean="0"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22444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42859-CBBF-4FCA-B112-E75265553BF7}" type="slidenum">
              <a:rPr lang="hr-HR" smtClean="0"/>
              <a:t>8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7152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42859-CBBF-4FCA-B112-E75265553BF7}" type="slidenum">
              <a:rPr lang="hr-HR" smtClean="0"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69440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42859-CBBF-4FCA-B112-E75265553BF7}" type="slidenum">
              <a:rPr lang="hr-HR" smtClean="0"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1181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2DE0C2F-C7CE-31C7-33D3-A2D26D8ED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C2E740C2-A1E3-27F3-0CB3-534E1C7EC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6D62460-97BF-1E34-03EB-31EA2D76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2DDFA2E1-C106-1D72-78C6-F0B8F0C5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8A17F148-9800-FFC3-4EF0-534607A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461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26BAD3B-74BF-18ED-CC30-935FD261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7CFC9862-63BE-AC93-FE3E-2932C2064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2EE722EC-2DB9-BCA0-F72B-DDE91CAF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D9877ED3-534F-09B3-0B68-F723026DE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E947243F-EC57-4742-222E-2DECF429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7893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3A18BD6A-E3C4-21CC-CCF1-97F02DEDC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2ED736BE-A31F-E6F9-C7F3-BCCFB92C1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4C60BA56-B284-821E-AA68-A55085565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7D76D87A-757B-8664-55A2-547274F6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EA86CAF5-3222-9685-235A-082F45C30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8632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A1F1E71-7E60-D41F-323A-19C5BDEEB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1D3E9FB3-A3C5-6425-87EE-15EC0B0EA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E7FB48C-2DD0-5D2C-FC99-AC703052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6217AD27-90B8-2141-B910-C3EDAAF37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CADA11F1-EA40-9CCA-DA55-D855F817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8973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8B6EDB1-0705-0840-3534-D8134835E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5C08DA0A-1424-01E0-51A9-795184BC1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18629545-29E6-BA78-4671-7A10E37C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07CA71D-D5F5-B22E-6072-12FA2CC3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BEA033A-8DA8-E2AF-A574-EE29DD33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63593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307C4C-69FE-E87C-1E62-C39639D3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00A890B0-8F9B-1BF6-E2AE-4D5DC1F48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640440F9-446B-AA71-1A12-7F3F118A2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1364CFF1-BB5D-A122-362E-5BB816C34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4AACEFD5-1FED-59F9-B978-44F2B6C5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A4DC8B63-3D64-6B58-50BE-CF2CEDAF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1783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09347FA-4A7D-7784-28D3-71E05CB9B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7B348717-58A0-F4C1-F132-5383ACBF2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63A432B-0E29-6D6A-3EE9-621A2834C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68847F5-6EAE-05DF-DA8A-85339C3AF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D802A582-FB8B-33EB-0C6B-3C11B654B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11533002-7D0E-478F-C313-698D2DB46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FBC5CECB-7E20-B705-2F20-2DF12F97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316EEC9-A434-9D9B-CD1E-A76B5099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201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80ACE1B-CE91-7AEC-C57D-2D6C76B01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5A6F256A-2892-A05E-9B5D-B6055E3B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D1844385-633A-81FA-BED9-98B74E8BA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C4028707-CA81-DE74-2DC7-2CF65FCD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571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E0559D95-ACA3-C4CB-0907-73B82D8C6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8083E7DE-382A-1E5B-1F11-E96C9DAA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046E401B-26B4-21CF-7928-2A51BA261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466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B52A4D0-2257-5E78-4563-9FD88F299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8DAF661-8DD4-12BD-736A-369F8CF13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52D4AF58-F5F2-B699-0556-9EAED403E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B13A0D21-9B67-7AC6-CC2D-ECC41CC5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28D27FE-F15A-AE24-9349-F53FCF41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DB0DA695-98A9-00B4-DEE7-E3D9109D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0884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B995DB8-203D-C97F-D866-0F8FE66E4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59E103A0-8D73-0988-8114-2029A57D5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A4C15DE6-1833-D22E-C9F2-A12857CBB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87E051D1-ED91-3F33-769F-C265614A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FD7F061F-DF6B-AF19-7761-C92672FC3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A2DE0B78-C6E5-8D29-03E2-201CF432D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6940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54D56FE-E27F-6565-6CD6-1FCCAD11E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220A0C45-941E-2FC5-A720-6A27107AE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E505380E-3E19-E0DF-66CD-A2DDE66490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709B-9687-43D3-AB50-3B08F2952A11}" type="datetimeFigureOut">
              <a:rPr lang="hr-HR" smtClean="0"/>
              <a:t>27.10.2023.</a:t>
            </a:fld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B16E448F-2F4E-A8FF-737A-7F709B13C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03863A7D-D339-63BE-CA64-4EBD59746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3434C-E9CC-4355-B4A6-3DB4B6F3ADEE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770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zjz.hr/aktualnosti/prekomjerno-bacanje-hrane-globalni-problem/" TargetMode="External"/><Relationship Id="rId2" Type="http://schemas.openxmlformats.org/officeDocument/2006/relationships/hyperlink" Target="https://www.hzjz.hr/aktualnosti/prekomjerno-bacanje-hrane-globalni-proble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hyperlink" Target="https://www.pexels.com/photo/photo-of-a-homeless-man-sleeping-near-a-cardboard-sign-9532305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s://mcdonalds.hr/o-nama/novosti/veliko-hvala-svim-volonterima-i-djelatnicima-hrvatskog-crvenog-kri&#382;/" TargetMode="External"/><Relationship Id="rId7" Type="http://schemas.openxmlformats.org/officeDocument/2006/relationships/hyperlink" Target="https://udruge.gov.hr/userdocsimages/slike/Doniranje%20hrane.jpg?width=1500&amp;height=1000&amp;mode=max" TargetMode="External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ck.hr/UserDocsImages/programi/Ikone/Pucke_kuhinje_ikona.png?preset=predlozakBoxeviDonacije" TargetMode="External"/><Relationship Id="rId11" Type="http://schemas.openxmlformats.org/officeDocument/2006/relationships/image" Target="../media/image38.png"/><Relationship Id="rId5" Type="http://schemas.openxmlformats.org/officeDocument/2006/relationships/hyperlink" Target="https://www.savethechildren.org/content/dam/usa/images/global-programs/hunger/nigeria-hunger-crisis-malnutrition-ch1112906-rec.jpg/_jcr_content/renditions/cq5dam.webp_thumbnail.1536.1536.webp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www.crvenikrizosijek.hr/sto-radimo/humanitarna-intervencija-i-socijalni-rad/doniranje-hrane/" TargetMode="Externa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illustrations/ecological-footprint-4123696/?download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haop.hr/hr/tematska-podrucja/otpad-registri-oneciscavanja-i-ostali-sektorski-pritisci/gospodarenje-otpadom-1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lossary.periodni.com/glosar.php?hr=biokapacitet" TargetMode="External"/><Relationship Id="rId5" Type="http://schemas.openxmlformats.org/officeDocument/2006/relationships/hyperlink" Target="https://poljoprivreda.gov.hr/istaknute-teme/hrana-111/sprjecavanje-nastanka-otpada-od-hrane/222" TargetMode="External"/><Relationship Id="rId10" Type="http://schemas.openxmlformats.org/officeDocument/2006/relationships/chart" Target="../charts/chart1.xml"/><Relationship Id="rId4" Type="http://schemas.openxmlformats.org/officeDocument/2006/relationships/hyperlink" Target="https://www.eionet.europa.eu/gemet/hr/concept/15174" TargetMode="Externa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zjzdnz.hr/zdravlje/hrana-i-zdravlje/300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hyperlink" Target="https://www.udrugausumi.hr/hr/hrana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hyperlink" Target="https://www.google.com/search?q=hrvatska+tradicionalna+jela&amp;oq=hrvatska+tradicionalna+jela&amp;aqs=chrome..69i57j0i22i30l8.7889j0j4&amp;sourceid=chrome&amp;ie=UTF-8" TargetMode="Externa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hyperlink" Target="https://www.sciencedirect.com/science/article/abs/pii/S0378377404002215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hyperlink" Target="https://www.eea.europa.eu/signals-archived/signals-2018-content-list/articles/water-use-in-europe-2014" TargetMode="External"/><Relationship Id="rId5" Type="http://schemas.openxmlformats.org/officeDocument/2006/relationships/image" Target="../media/image16.png"/><Relationship Id="rId10" Type="http://schemas.openxmlformats.org/officeDocument/2006/relationships/hyperlink" Target="https://extension.oregonstate.edu/gardening/flowers-shrubs-trees/plant-growth-development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www.thespruce.com/tomato-plant-growth-timeline-7255375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chooseenergy.com/blog/energy-101/energy-food-production" TargetMode="External"/><Relationship Id="rId7" Type="http://schemas.openxmlformats.org/officeDocument/2006/relationships/chart" Target="../charts/chart2.xml"/><Relationship Id="rId2" Type="http://schemas.openxmlformats.org/officeDocument/2006/relationships/hyperlink" Target="https://www.hsph.harvard.edu/nutritionsource/processed-foo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abs/pii/S0959652618306127" TargetMode="External"/><Relationship Id="rId11" Type="http://schemas.openxmlformats.org/officeDocument/2006/relationships/image" Target="../media/image24.png"/><Relationship Id="rId5" Type="http://schemas.openxmlformats.org/officeDocument/2006/relationships/hyperlink" Target="https://www.wwf.org.uk/sites/default/files/2022-10/WWF-UK%20HIDDEN%20WASTE%20REPORT%202022_3.pdf" TargetMode="External"/><Relationship Id="rId10" Type="http://schemas.openxmlformats.org/officeDocument/2006/relationships/image" Target="../media/image23.jpeg"/><Relationship Id="rId4" Type="http://schemas.openxmlformats.org/officeDocument/2006/relationships/hyperlink" Target="https://www.futurelearn.com/info/courses/food-supply-systems/0/steps/53648" TargetMode="External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itizens.ec.europa.eu/system/files/2023-03/COFE5_Next%20Generation_HR_NEW.pdf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www.poslovni.hr/poduzetnik/ukoliko-se-ne-smanji-bacanje-hrane-doci-ce-do-susa-poplava-i-porasta-razine-mora-31268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zjz.hr/aktualnosti/prekomjerno-bacanje-hrane-globalni-problem" TargetMode="External"/><Relationship Id="rId5" Type="http://schemas.openxmlformats.org/officeDocument/2006/relationships/hyperlink" Target="https://www.eufic.org/en/food-safety/article/food-waste-in-europe-statistics-and-facts-about-the-problem?gclid=CjwKCAjw3POhBhBQEiwAqTCuBmgtMjj-HF4JV1uVU59oDcbdaaxQGitUHmq0RdSS4oBM_5CXf5NKVhoCH-oQAvD_Bw" TargetMode="External"/><Relationship Id="rId10" Type="http://schemas.openxmlformats.org/officeDocument/2006/relationships/chart" Target="../charts/chart3.xml"/><Relationship Id="rId4" Type="http://schemas.openxmlformats.org/officeDocument/2006/relationships/hyperlink" Target="http://sprjecavanjeotpada.azo.hr/page.htm?id=93" TargetMode="Externa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132399483@N05/28123168963" TargetMode="External"/><Relationship Id="rId13" Type="http://schemas.openxmlformats.org/officeDocument/2006/relationships/chart" Target="../charts/chart4.xml"/><Relationship Id="rId3" Type="http://schemas.openxmlformats.org/officeDocument/2006/relationships/image" Target="../media/image28.jpeg"/><Relationship Id="rId7" Type="http://schemas.openxmlformats.org/officeDocument/2006/relationships/hyperlink" Target="https://www.dreamstime.com/stock-photo-frozen-food-refrigerator-vegetables-freezer-shelves-stocks-meal-winter-image81208569" TargetMode="External"/><Relationship Id="rId12" Type="http://schemas.openxmlformats.org/officeDocument/2006/relationships/hyperlink" Target="https://mingor.gov.hr/vijesti/predstavljeni-rezultati-statistickog-istrazivanja-o-otpadu-od-hrane-u-republici-hrvatskoj/8560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aop.hr/" TargetMode="External"/><Relationship Id="rId11" Type="http://schemas.openxmlformats.org/officeDocument/2006/relationships/hyperlink" Target="https://www.flickr.com/photos/yourdon/2905921539" TargetMode="External"/><Relationship Id="rId5" Type="http://schemas.openxmlformats.org/officeDocument/2006/relationships/image" Target="../media/image30.jpeg"/><Relationship Id="rId10" Type="http://schemas.openxmlformats.org/officeDocument/2006/relationships/hyperlink" Target="https://energetski-savjetnik.hr/2020/11/18/potrosnja-vode-u-kuci/" TargetMode="External"/><Relationship Id="rId4" Type="http://schemas.openxmlformats.org/officeDocument/2006/relationships/image" Target="../media/image29.jpeg"/><Relationship Id="rId9" Type="http://schemas.openxmlformats.org/officeDocument/2006/relationships/hyperlink" Target="https://pixabay.com/illustrations/recycle-green-logo-recycling-3835737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o.org/save-food/regional/en/" TargetMode="External"/><Relationship Id="rId5" Type="http://schemas.openxmlformats.org/officeDocument/2006/relationships/hyperlink" Target="https://www.fao.org/platform-food-loss-waste/flw-data/en/" TargetMode="External"/><Relationship Id="rId4" Type="http://schemas.openxmlformats.org/officeDocument/2006/relationships/hyperlink" Target="https://www.fao.org/nutrition/capacity-development/food-loss-and-waste/e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o.org/nutrition/capacity-development/food-loss-and-waste/en/" TargetMode="Externa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33.png"/><Relationship Id="rId4" Type="http://schemas.openxmlformats.org/officeDocument/2006/relationships/hyperlink" Target="https://www.cepoh.hr/129-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Slika 1" descr="Slika na kojoj se prikazuje simbol, logotip, zastava&#10;&#10;Opis je automatski generi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30" y="5476639"/>
            <a:ext cx="24765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Slika 4" descr="Slika na kojoj se prikazuje tekst, Font, električno plava, snimka zaslona&#10;&#10;Opis je automatski generi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52" y="5662378"/>
            <a:ext cx="3581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08229" y="107011"/>
            <a:ext cx="11832880" cy="555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fontAlgn="base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858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r>
              <a:rPr kumimoji="0" lang="hr-HR" altLang="sr-Latn-R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IZLOŽBENA SEKCIJA 1. OTPAD OD HRANE – EKOLOŠKI OTISAK</a:t>
            </a:r>
            <a:endParaRPr kumimoji="0" lang="hr-HR" altLang="sr-Latn-R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r>
              <a:rPr kumimoji="0" lang="hr-HR" altLang="sr-Latn-R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hr-HR" altLang="sr-Latn-RS" sz="16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adove pripremili učenici </a:t>
            </a:r>
            <a:r>
              <a:rPr kumimoji="0" lang="hr-HR" altLang="sr-Latn-RS" sz="1600" b="1" i="0" u="none" strike="noStrike" cap="none" normalizeH="0" baseline="0" dirty="0" smtClean="0" bmk="_Hlk13720494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TEHNIČKE ŠKOLE ZAGREB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r>
              <a:rPr kumimoji="0" lang="hr-HR" altLang="sr-Latn-R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Dragi posjetitelji, 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r>
              <a:rPr kumimoji="0" lang="hr-HR" altLang="sr-Latn-R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 ovoj sekciji možete pronaći informacije i podatke o količinama hrane koja se baca i postaje otpad dok s druge strane brojno stanovništvo gladuje, kao i kakav je utjecaj otpada od hrane na okoliš.</a:t>
            </a:r>
            <a:r>
              <a:rPr kumimoji="0" lang="hr-HR" altLang="sr-Latn-R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r>
              <a:rPr kumimoji="0" lang="hr-HR" altLang="sr-Latn-RS" sz="1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Dobro je znati: 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85825" algn="l"/>
              </a:tabLst>
            </a:pPr>
            <a:r>
              <a:rPr kumimoji="0" lang="hr-HR" altLang="sr-Latn-R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hrana je život, ima svoju vrijednost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85825" algn="l"/>
              </a:tabLst>
            </a:pPr>
            <a:r>
              <a:rPr kumimoji="0" lang="hr-HR" altLang="sr-Latn-R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kada bacamo hranu brojni prirodni resursi i rad koje je potrebno uložiti u proizvodnju hrane postaju nepovratno izgubljeni 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85825" algn="l"/>
              </a:tabLst>
            </a:pPr>
            <a:r>
              <a:rPr kumimoji="0" lang="hr-HR" altLang="sr-Latn-R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otpad od hrane je sva hrana koja je bila namijenjena konzumaciji, a koja je iz nekog razloga postala otpad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85825" algn="l"/>
              </a:tabLst>
            </a:pPr>
            <a:r>
              <a:rPr kumimoji="0" lang="hr-HR" altLang="sr-Latn-R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procjenjuje se da se godišnje u svijetu baci 1/3 proizvedene hrane 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85825" algn="l"/>
              </a:tabLst>
            </a:pPr>
            <a:r>
              <a:rPr kumimoji="0" lang="hr-HR" altLang="sr-Latn-R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 RH se godišnje baci oko 286.379 tona otpada od hrane, što je oko 71 kg hrane po stanovniku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85825" algn="l"/>
              </a:tabLst>
            </a:pPr>
            <a:r>
              <a:rPr kumimoji="0" lang="hr-HR" altLang="sr-Latn-R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ukupni otpad od hrane doprinosi stvaranju 8% emisija stakleničkih plinova na svjetskoj razini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85825" algn="l"/>
              </a:tabLst>
            </a:pPr>
            <a:r>
              <a:rPr kumimoji="0" lang="hr-HR" altLang="sr-Latn-R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dok jedni hranu bacaju, drugi gladuju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885825" algn="l"/>
              </a:tabLst>
            </a:pPr>
            <a:r>
              <a:rPr kumimoji="0" lang="hr-HR" altLang="sr-Latn-R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samo male količine od ukupno bačene hrane se doniraju</a:t>
            </a:r>
            <a:endParaRPr kumimoji="0" lang="hr-HR" altLang="sr-Latn-R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5825" algn="l"/>
              </a:tabLst>
            </a:pPr>
            <a:endParaRPr kumimoji="0" lang="hr-HR" altLang="sr-Latn-R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46425" y="16859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hr-HR" altLang="sr-Latn-R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146425" y="3000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84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D1E54B-F3BA-98A6-CC5D-03238EAD37DA}"/>
              </a:ext>
            </a:extLst>
          </p:cNvPr>
          <p:cNvSpPr txBox="1"/>
          <p:nvPr/>
        </p:nvSpPr>
        <p:spPr>
          <a:xfrm>
            <a:off x="2849418" y="316208"/>
            <a:ext cx="6493163" cy="5355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/>
            </a:lvl1pPr>
          </a:lstStyle>
          <a:p>
            <a:pPr algn="ctr">
              <a:tabLst>
                <a:tab pos="3048000" algn="l"/>
              </a:tabLst>
            </a:pPr>
            <a:r>
              <a:rPr lang="hr-HR" b="1" dirty="0"/>
              <a:t>Bacanje hrane je nedostojno čovjeka</a:t>
            </a:r>
          </a:p>
        </p:txBody>
      </p:sp>
      <p:sp>
        <p:nvSpPr>
          <p:cNvPr id="8" name="Pravokutnik 7"/>
          <p:cNvSpPr/>
          <p:nvPr/>
        </p:nvSpPr>
        <p:spPr>
          <a:xfrm>
            <a:off x="137662" y="5979720"/>
            <a:ext cx="518998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900" dirty="0">
                <a:solidFill>
                  <a:schemeClr val="tx1"/>
                </a:solidFill>
              </a:rPr>
              <a:t>Izvori:</a:t>
            </a:r>
            <a:endParaRPr lang="hr-HR" sz="900" dirty="0">
              <a:solidFill>
                <a:schemeClr val="tx1"/>
              </a:solidFill>
              <a:hlinkClick r:id="rId2"/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https://www.hzjz.hr/aktualnosti/prekomjerno-bacanje-hrane-globalni-problem/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Prva polovica slike 1 preuzeta sa 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https://www.pexels.com/photo/photo-of-a-homeless-man-sleeping-near-a-cardboard-sign-9532305/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hr-HR" sz="900" dirty="0"/>
          </a:p>
          <a:p>
            <a:pPr marL="228600" indent="-228600">
              <a:buFont typeface="+mj-lt"/>
              <a:buAutoNum type="arabicPeriod"/>
            </a:pPr>
            <a:endParaRPr lang="hr-HR" sz="900" dirty="0"/>
          </a:p>
        </p:txBody>
      </p:sp>
      <p:sp>
        <p:nvSpPr>
          <p:cNvPr id="5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7" name="AutoShape 4" descr="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1" name="AutoShape 6" descr="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5" name="AutoShape 8" descr="data:image/jpeg;base64,/9j/4AAQSkZJRgABAQAAAQABAAD/4gIoSUNDX1BST0ZJTEUAAQEAAAIYAAAAAAIQAABtbnRyUkdCIFhZWiAAAAAAAAAAAAAAAABhY3NwAAAAAAAAAAAAAAAAAAAAAAAAAAAAAAAAAAAAAQAA9tYAAQAAAADTLQAAAAAAAAAAAAAAAAAAAAAAAAAAAAAAAAAAAAAAAAAAAAAAAAAAAAAAAAAAAAAAAAAAAAlkZXNjAAAA8AAAAHRyWFlaAAABZAAAABRnWFlaAAABeAAAABRiWFlaAAABjAAAABRyVFJDAAABoAAAAChnVFJDAAABoAAAAChiVFJDAAABoAAAACh3dHB0AAAByAAAABRjcHJ0AAAB3AAAADxtbHVjAAAAAAAAAAEAAAAMZW5VUwAAAFgAAAAcAHMAUgBHAEIAAAAAAAAAAAAAAAAAAAAAAAAAAAAAAAAAAAAAAAAAAAAAAAAAAAAAAAAAAAAAAAAAAAAAAAAAAAAAAAAAAAAAAAAAAAAAAAAAAAAAAAAAAFhZWiAAAAAAAABvogAAOPUAAAOQWFlaIAAAAAAAAGKZAAC3hQAAGNpYWVogAAAAAAAAJKAAAA+EAAC2z3BhcmEAAAAAAAQAAAACZmYAAPKnAAANWQAAE9AAAApbAAAAAAAAAABYWVogAAAAAAAA9tYAAQAAAADTLW1sdWMAAAAAAAAAAQAAAAxlblVTAAAAIAAAABwARwBvAG8AZwBsAGUAIABJAG4AYwAuACAAMgAwADEANv/bAEMACAYGBwYFCAcHBwkJCAoMFA0MCwsMGRITDxQdGh8eHRocHCAkLicgIiwjHBwoNyksMDE0NDQfJzk9ODI8LjM0Mv/bAEMBCQkJDAsMGA0NGDIhHCEyMjIyMjIyMjIyMjIyMjIyMjIyMjIyMjIyMjIyMjIyMjIyMjIyMjIyMjIyMjIyMjIyMv/AABEIAigCsgMBIgACEQEDEQH/xAAcAAEAAgIDAQAAAAAAAAAAAAAABQYEBwECAwj/xABiEAABAwMDAQQDCQgMCggDCAMBAAIDBAURBhIhMQcTQVEUImEVFjJWcYGRkrMXNVR0dZOy0iM2N0JSVWKhscHR0wgkM0NEU1dydoIYJTRjc5SiwoOl4UVklaO0w/DxRmaE/8QAGwEBAQEBAQEBAQAAAAAAAAAAAAECAwQFBgf/xAAzEQEAAgEBBAgFBAIDAQAAAAAAAQIRAxIhMdEEE0FRcZGx8DIzUmGhBSKBwULhBhTxI//aAAwDAQACEQMRAD8A3OiIuiCIiAiIgIiICIiAiIgIiICIiAiIgIiICIiAiIgIiICIiAiIgIiICIiAiIgIip+tO0ex6Ja2Ksc+orpG7mUkGC7H8JxPDR/P5A8oLgi0lS/4RNM+pY2r03LFAT6z4qwSOA9jSxoP0hbZsGobZqe1R3K01LZ6d52nwcxw6tcOoI/sPQgpnIlEREBERAREQEREBERAREQEREBERAREQEREBERAREQEREBERAREQEREBERAREQEREBERAREQEREBERAREQEREBERAREQEREBERAREQEREBERAREQEREBERAREQEREBERAREQEREBERAREQcOcGtc49AMr4pvd2qb9e6y61bi6eqlMjsnO3PQD2AYA9gC+1+vBXyFr3R9Xo3Uk9HJE/0KR7n0c3VskeeBn+EMgEf1ELNlVVbS7Cr1PQa5NrDiae4wua5nhvYC9rvoDh/zLVq3b2EaPqvdCXVNXC6OmbG6Kj3jBkc7hzx7AMjPiXHyUjiN9IiLaCIiAiIgIiICIiAiL2jppH4JG1vmUHiizXUTSPVcQc+K8pKRzG7mu3Y6jCmYGOiIqCIiAiIgIiICIiAiIgIiICIiAiIgIiICIiAiIgIiICIiAiIgIiICIiAiIgIiICIiAiIgIiICIiAiIgIiICIiAiIgIiICIiAiIgIiICIiAiIgIiICIiDGr7hR2qikrK+qipqaMZfLK8NaPnKolz7TezS7Ur6O5XGnq4CeY5qGV7c+Yyzr7Vr7/CButU/UdutHeEUcVKKgRg8GRzntyfPAaAPLJ81p1ZmVb9pK7sMoqoVETKd0gOQJqeqlb9V4Lf5ltHT+prFqSmL7HcIKmOIAOZHlrmDwywgFo44yPBfGjGGR7WNxlxwMnAz8pVo0FX19h7RbR3feQTOrGUs8bwWkte4Nc1w+fx6EA+CRI+vERFpBFi19zoLVT+kXGtpqOHO3vKiVsbc+WXEBZDHskjbJG5r2OAc1zTkEHoQUHZERAREQF2Yx0jg1oySuqyKIgTn2tSRlRU7IwOAXea9kRc1EREHkaeIuyWDJXjNSAjdGMHyWWiZEQQQcEYK4UnLAyUesOfMLGZRkucHHAHQjxW9pGKiyH0kjRkYd8nVY6ucgiIgIiICIiAiIgIiICIiAiIgIiICIiAiIgIiICIiAiIgIiICIiAiIgIiICIiAiIgIiICIiAiIgIiICIiAiIgIiICIiAiIgIiICIiAiIgIiIPmzt+/b9Sfk2P7SRauYA57WucGtJALiM4Hmto9v37fqT8mx/aSLVaxPFWVXUNRbK2Wjq4zHNGcOB5BBGQQfEEEEEcEEFbK7Pq2zaquVrt99eKa9W6eKWguAx/jDI3A9xL5nAw09cceGHY1jtLe0fRbqCItGprHH/i2Tg1VLniMnzaTgHoMtHjka4kjfDK+KRjmSMcWua4YLSOoI8CnAfcQc13Qg/IVS9bWzXtyqoWaVu9vt9EIsS97kSveSfHY7AAxjGDnPsXycCRyF7xV1XB/kaqeP8A3JCP6FdobD1f2Za+giddLpKbz3bCXyRVLpnxtHseA7H+6Dhbe7HL428dndFE6UPqKAmlkHiA05Z820tHzFah7JtXX+LXVutxr6qqo6txilp5ZC9oG0ncATwRjOR4ArYundB3iy9r9zu1ABRaec8lzN2BUb49xa1g8Gvd1OMYwEgbXRYdyutBZ6UVNwqo6eJz2xtLz8Jx6NA6knyC1t2m9qtx0ZeorTbrfSyyPp2zmeoc5wwXOGNrcfweufHotZwjaqL5rZ2+atbJudTWp4/gmB+P5nrbmhu0SHU+k6q93KCK2x0k/czP7wuZ0ad2SPVHreOcY6qROReF6Qu2TMd7V4xyMljbJG9r2PAc1zTkEHoQV2HUZVEwi46rlc1EREBERAREQFh1cHHeNHyrMXBAIwehVicCIRe09O6JxIGWefkvFbQREQEREBERAREQEREBERAREQEREBERAREQEREBERAREQEREBRN31PY7DgXW60tK8jIZJIN5HmGjk/QoXV19uTrlS6W085rLtWsMstS4ZbRwA4MhHmTwPb8yyrHoKw2Rve+iNra553S1tYBLLI7xOXdPmXWKViM37exGJ91XRH8fRfmZP1U+6roj+PovzMv6qtnotP/AKiL6gXHotP+DxfUCudLunzjkb1U+6roj+PovzMv6qfdV0R/H0X5mX9VWv0Wn/B4vqBPRaf8Hi+oEzpd0+ccjeqn3VdEfx9F+Zl/VT7quiP4+i/My/qq1+i0/wCDxfUCei0/4PF9QJnS7p845G9VPuq6I/j6L8zL+qn3VdEfx9F+Zl/VVr9Fp/weL6gT0Wn/AAeL6gTOl3T5xyN6qfdV0R/H0X5mX9VPuq6I/j6L8zL+qrX6LT/g8X1AnotP+DxfUCZ0u6fOORvVT7quiP4+i/My/qp91XRH8fRfmZf1Va/Raf8AB4vqBPRaf8Hi+oEzpd0+ccjeqn3VdEfx9F+Zl/VT7quiP4+i/My/qq1+i0/4PF9QJ6LT/g8X1AmdLunzjkb1U+6roj+PovzMv6qfdV0R/H0X5mX9VWv0Wn/B4vqBPRaf8Hi+oEzpd0+ccjeqn3VdEfx9F+Zl/VT7quiP4+i/My/qq1+i0/4PF9QJ6LT/AIPF9QJnS7p845G9VPuq6I/j6L8zL+qn3VdEfx9F+Zl/VVr9Fp/weL6gT0Wn/B4vqBM6XdPnHI3qp91XRH8fRfmZf1U+6roj+PovzMv6qtfotP8Ag8X1AnotP+DxfUCZ0u6fOORvVT7quiP4+i/My/qp91XRH8fRfmZf1Va/Raf8Hi+oE9Fp/wAHi+oEzpd0+ccjeqn3VdE/x9F+Zl/VUxYdWWPUxnFnr21Rp9pl2sc3buzj4QHkfoUn6LT/AIPF9QLuyKOLPdxsZnrtAGVm06eP2xOfH/S73dERcwREQEREHzZ2/ft+pPybH9pItVranb9+36k/Jsf2ki1WsTxVL6a1DW6Wv1Nd6Bw76EnLHfBkaeHNPsI/qPgtvUnaHoLVt3pIbpoz/rKvmjhdL3UbxucQ0Evy1x69cZwtFKa0f+3aw/lGn+0akSPpyXsq0PMMP0/AP9ySRv8AQ4LGd2OaDPPuGR8lXN+ur0i3iEVrT2gdM6Wqn1VotjIalzdpldI+RwHkC4nHzdVP1dVBQ0c1XUyCOngjdJI89GtaMk/QF7LXfbZdH23s4qIoy4OrZ46bcDjAOXn6Qwj504DSOpdcVWsNcUtxqZHRUEFSwU0BOGxR7hyfDccZJ/qAU/2+tcNfUriOHW+PB8/XkWq1u2311g7XtOUFmvdyZbNTULdkFVJjbOMAeJAdnAy3IOeRxkLCtJLc+i2si/wdNYTyja11UWNcfElsIH85C4h/wdr1DUGS7X600tuZl0lQx73ODfPDmtA+dywO0nWFjptN0egtHPMlopHbqmq3Z9IeDnAP74bjuJ6E4xwFBndimvpaO4x6WuMxdSVBPob3u/yUnXZz+9d4D+F8q+guvRfD9JVTUNZBV07zHPBI2WN46tc05B+kL7uoKiOsoKarjaGtnibKOPBwB/rWonA86UytkDSHbD1yFnIikzkERFAREQRF+1LaNMUUdZeq1tJTySCJj3Mc7LiCceqD4Aqv/de0H8YYvzEv6quj42St2vY1464cMrp6JTfg8X1At1nTx+6J8/8ASb1O+69oP4wxfmJf1U+69oP4wxfmJf1VcPRab8Hi+oE9FpvweL6gWs6XdPnHI3qf917QXxhi/MS/qrFHanoEyPJ1DFtPTEMvH/pV69FpvweL6gT0Wm/B4vqBXOl3T5xyN6gydqWhGjLNRRO9hgl/VXn91XRH8fRfmZf1VsL0Sm/B4vqBeU9BTSxkejxbhyPUCsX0u6fOORiVC+6roj+PovzMv6qfdV0R/H0X5mX9VWv0Wn/B4vqBPRaf8Hi+oFvOl3T5xyTeqn3VdEfx9F+Zl/VT7quiP4+i/My/qq1+i0/4PF9QJ6LT/g8X1AmdLunzjkb1U+6roj+PovzMv6qfdV0R/H0X5mX9VWv0Wn/B4vqBPRaf8Hi+oEzpd0+ccjeqn3VdEfx9F+Zl/VT7quiP4+i/My/qq1+i0/4PF9QJ6LT/AIPF9QJnS7p845G9VPuq6I/j6L8zL+qn3VdEfx9F+Zl/VVr9Fp/weL6gT0Wn/B4vqBM6XdPnHI3qp91XRH8fRfmZf1U+6roj+PovzMv6qtfotP8Ag8X1AnotP+DxfUCZ0u6fOORvVT7quiP4+i/My/qp91XRH8fRfmZf1Va/Raf8Hi+oE9Fp/wAHi+oEzpd0+ccjeqn3VdEfx9F+Zl/VT7quiP4+i/My/qq1+i0/4PF9QJ6LT/g8X1AmdLunzjkb1U+6roj+PovzMv6qfdV0R/H0X5mX9VWv0Wn/AAeL6gT0Wn/B4vqBM6XdPnHI3om0ax05fZRFbbxSTzHpEH7Xn5GuwT9CnFAXvRen7/CWV1sg7397URNEcrD4EOHP9ShdPXO56e1G3SV+qnVbJmOktdwk+FM1vwo3nxe0c58R8oU2K2jNPIXlERclEREBERBR9GNFbrPWV0k5mFayiYT+9ZG0cDyyTn5leFSNAfffWP5ak/Raruuut8Xl6JAiIuSiIiAiIgIiICIiAiIgIiICIiAiIgIiICIiAiIgIiICIiAiIgIiIPmzt+IOvqXHhbo/tJFrqzW43e+W+2CURGsqY6cSYzt3uDc48cZV97dZRJ2jOaOsdHE0/wDqP9aqugojN2g6faBnFwhd9V4P9SxPFWRrzRVRoa+st0tSKqOWFs0U4jLA4EkEYycEEHx6YPioaw10dr1DbbhK1zoqWrimeG9SGvDjj6F9DduWnfdXRjLpEzdUWuTecAkmJ2GvHzHa72BpXzQkxiR9yxyMmiZLG8PY9oc1wOQQehC7LXvYzqL3c0FT00r91TbXeivBPOwcsOPLbhv/AClbCW4QXzf25aiulVqySwSv2WykEUsUWwDe8syX5xk/Cc3rjjzyvpBVrXMWn7ZYJ9QahsUFwhpAxuXU0csgDnhoDd+OMuz1UkfHqLebO0nsnB9fQ7j7Bbab9Ze/3UOyL4g//LKb9ZYVogyPc0NLnFo6AngLot9fdQ7IviD/APLKX9ZPuodkXxB/+WUv6yDQq+quwfUt21Bo+qjukpnFDO2np5S0A7AwYbwOcefXlVFnab2SSSNY3QOXOIA/6spuv1lvigttDaaRtLbqOno6dpJENPE2NgJ6nAGEGWiIgIiICIiAiIgIiICIiAuD7FyiCIIIJB6hcLIq4yyUuA4dz86x10hBERAREQEREBERAREQEREBERAREQFRu1Bop7Jbbuziot1zgmjcOuC7a5vyHPPyK8qkdrH7RZfxun+1auuh8yvik8F3REXJRERAREQUjQH331j+WpP0Wq7qkaA+++sfy1J+i1Xdddb4/L0SOAiIuSiIiAiIgIiICIiAiIgIiICIiAiIgIiICIiAiIgIiICIiAiIgIi4JABJOAOSUHyx20SGTtRubf8AVshaPzTT/WsDsti77tMsTfKcu+qxx/qUVq69HUOrrpddxcyoqHGMkYPdjhg+qGq29iNpfcO0WCqHEdBDJO844JLdgGfPL8/8pWO1X0xW0kFwoaijqWB9PURuikYf3zXDBH0FfGN+tE9gv9daajPe0szoycY3AHhw9hGCPlX2qvmHtyt5ou0maYgj0ylin+gGP/8AbWrIyewm8y0Wvhagf2G5wujIzwHsaXtd9AeP+ZfTwopPFzV8b9nNc639o+nahpx/j8UZP8l7th/mcV9rrOcK8YqdkXIGT5lUzthg9I7KL8weEUb/AKsrHf1K8qs9ocXe9nGpG+Vtnd9DCf6lB8TIiICIiCU03B6Vqm0U5/ztbCz6XgL7rXxFoKIzdoenGAE/9Z05OPISNJ/oX26gIiICIiAiIgIiICIiAiIgIiIOr2B7S1wyCo2WIxPwengfNSi8aiLvYiB1HIVicCNREW0EREBERAREQEREBERAREQEREBUjtY/aLL+N0/2rVd1SO1j9osv43T/AGrV20Pm18Ungu6Ii4qIiICIiCkaA+++sfy1J+i1XdUjQH331j+WpP0Wq7rrrfH5eiRwERFyUREQEREBERAREQEREBERAREQEREBERAREQEREBERAREQEREBVHtNvfuD2fXWpa7bNNF6NDzg7pPVyPaAS75lblor/CEveZLTYY39A6smbj5WM/8A3PpCTwGjV9M/4O+nxR6QrrzNH+yXGo2Rk8gxx5AI/wCYvHzBfNLGOke1jGlz3HAAGST5L7j0pZGac0pa7O0NzSU7I3lo4c/GXu+dxJ+dc1S3dR5zsbn5F86/4SlC2O+2K4fvp6aSA/Ixwd/+4V9GrSn+ElQtk0rZ6/HrQVphB9j2En7MIPnKjqpKKup6uI4kgkbI0+1pyP6F96xvbJG2Rpy1wDgfYV8Br7h0RWG4aEsFU9258lvgLz5u2DP8+UE8ofVcBq9HXumHWa3zs+mNwUwvKpjE1LNEej2Ob9IQfAqIiAiIguvZLAKntU0/Gc8VBfx/JY539S+yl8hdiERl7W7O4DIjbO4/mXj+khfXqAiIgIiICIiAiIgIiICIiAiIgIiIMSopdxL2dfELC6HBUwsWrhBYZAPWHX2rUSMFERaQREQEREBERAREQEREBERAVI7WP2iy/jdP9q1XdUjtY/aLL+N0/wBq1dtD5tfFJ4LuiIuKiIiAiIgpGgPvvrH8tSfotV3VI0B999Y/lqT9Fqu6663x+XokcBERclEREBERBgU96t1Vbp7hFVM9EgdIyWV4LGsLCQ7O4DoQeei9qCuguVDDW0rnup5mh8bnxuYSD0OHAEfQtS2qWdz6aG9wBulnXirYXtfkSVBmcY++HhFnIA6FwGeMLYFwrKmLX1ko2TPbTTUdU+SIH1XFpj2kj2ZP0rvfRis4j7/j+0iVjUcy8Qy36S0QxTSSwxCWaZrR3cWfgtcc53EcgAHjk44VcuF+q7ZftVzd46WG32iKpigcfVD8Sk8e3aM/Is3T1lqIoKO7119uVVVSQiWdj5wKclzecRgYAGeMeQWdjEZkys6LV14vXcU/u5ZrjqKoHpkRbPKMUb2Oma0tDSAC3DiA4DPTnxU7NBXXnX11trrvXU1ugo6eXuaWXu3F7jIM7sZAwOQMZ48lZ0ZiMzPvdzMrouHvbGxz3uDWtGSScADzWvoJ9Qz6avVBQ1dVV1Fuu5phKHsFRJTDY9wa4jb3m1xAJ8vNecz6Cr0bqeGku989JionvmpLhK4TQEMcRw4Zw7xwSCBx4p1X3MtiRyMljZJG9r2PAc1zTkOB6EHxC7LX3d1OmtOaevMNxrpaSJ8Hp0U8xewQyMDCQPANcWuHyFSRvBfqO/VtTcH0lltNM2lc4H1e/cN739DktBY0DB5JU6ruMrei1xR3CoodVWFlLUahfTV0skM/uqDslHdOc1zQ7Ba4Fo6AcZ4Wx1m9NnCwIiLAIiICIiAiIgIiICIiAvlTtjfUu7T7qKjdhoiEQd0DO7aRj2ZJPykr6rURqLQGm9bxQvvNDvqIG7GVETyyQNznGR1HsOcZOOqlh809kNgOoO0q1RuYXQUj/TJiPAR8tz7C/YPnX2Kq7pXRNg0ZSyw2ShEBmIMsr3F75MdMuPh7Bx14ViWFFrntwtrrh2W3F7I3SSUkkVQ0AZIAcA4/M1zifZlbGXnLFHPC+GVjZIntLXseMhwPBBB6hB8CL7F7Hm1LOyiwiqa5sndSFod12GV5Yfk27cexYo7EdBi5+m+5L8bt3o/fv7rP+7np7M49mFsCKNkMTIomNZGxoa1rRgNA6ADwCD0REQfBdypjR3WrpXAgwzPjIPUYcR/UsRfX9+7G9Hahu89zqqKeGpqHF8xp5ixr3Hq4jkZPjjGTz1Ub/wBH/Q/+ruH/AJn/AOiD5SRfVv8A0f8AQ/8Aq7h/5n/6J/0f9D/6u4f+Z/8Aog1R/g+Qd92ll5Ge5oZX/Jy1v/uX1SqvpHs/09okTus1I5k04DZJpXl73NHQZPQewYzxnorQgIiICIiAiIgIiICwbtdaOx2qouVwlMVJTt3SPDS7AzjoASeqzlT+1L9zO+/+AP0mrWnWLXivfJLOt2tbFc7jHb4qmaKslBMUNXSy07pMddveNbu+QKwqkVlLftVXWzemWM2ijt1a2tfLPVRySvcxrg1jGxlwAJdySRwFj2qiq9YzXi4VN7ulH3FwnpKSGiqDEyFsTtoc5o4e4kEndkcgYW7adezd+fRF/UPftRUenfcz0uOd/ujXxUEXctB2ySZwXZIw3jkjJ9ipAueoNQaQ09c3C4TUrXTx3VtpkEVRK5jjG17MEEtyxxLWkH1hjphYWoqm3VNl0c62XGtroW6tpGuNa9zponjfmN28BwI8jzyr1MxOJMtuIqMyCp1Zqq/QVF1uNHRWuWOmggoagwEuMYe6R5byfhAAZxgdFEUV+u1I6hrKyvmqKa13qay1zycCaN5DYpXgcbmuMYJx4uWeqnhnfzXLaCLWOor1c5rZri9UVfPDTW6IUNEI3kDvWYdLJjz3ODM/ySs67UNfpqqsNxjvlzqaipuUFJVsnnLoZWyZDsR/BZg8jaBj2p1W7j7xlMrUyaGrra2np2yiWje1kofG5rSXNDhtJ4dwfBcEY4Kj9P1tTUav1bTzTyPhpqmnbCxziRGDTscQB4ZJJ+dRWsYa4X+GprGXl+nxTAE2eQtkim3HLpGsw9zdu3G3OMHI5yrFf3bP2/oWVYd1uMNotNZcqhr3Q0sLpniMAuLWjJxkgZ481VL5eI3Q6Wtdnq7pXW+4RzTSVVEQ6qmjjAw0POCDuf6x4cNuOOVhVbbo3SWtaeenuzLWy2uko5LpgygmN4kZuyS4DDSCTnkhdK6fDPvfgbAgmbUU8c7AQ2RgeAeuCMpDPDUNcYZWSBj3McWOBw4HBB9oPgqTpS4z6nrZHPqamhprbCyGOhG6KSTcwYmkzztI+COnBJ54Ebp0O0/oq/X2KprZ56WavLIpqhz4yWyvw4tPGcgZPXkrXVcY7d35TLZiLXt0pbhpvS8OpWX25VVbD3MtTHNPugnDnND2iPG1vDjt24I4WZJS11813erc+711LbaanppO6pZTG4vcH9HDlo9U5Axk48lOq3Zzu/8AOZldkXAG1oGScDHJXK4qIiICIiAqR2sftFl/G6f7Vqu6pHax+0WX8bp/tWrtofNr4pPBd0RFxUREQEREFI0B999Y/lqT9Fqu6pGgPvvrH8tSfotV3XXW+Py9EjgIiLkoiIgIiIIWk0vQU9hq7NODVUlVLNJK2XHPeOLiOPIng9eAsObSL30tqMV6rI7hbGvjgrS1j3uY4AFsgIw7gN565APVWKaeKnjMk8rImDq57g0D5yu0ckc0Ykie17HchzTkH51027RvMK/bdIwUdbcqurram4TXOBkFUajaA8N3DgNADRh2MDy88lcWzS9TbRHSm/VtTaoo3RMopo4z6haWhpeG7iADxz4DqrAJY3SOiEjTI0ZLAeQPkXWepgpmB880cTScAyODRn5027SYVH3gd5aobTUX64TW2mLDTU5bG3ZscC0OcG5djGBnj5wFYqezxU9/rbu2R5lq4YoXMONrQwuII+XefoUg1we0OaQQRkEHgheT6ymjqGwPqYWzO6Rl4Dj8g6pOpad0mEQzTj6WG5CgulTST11aa0zMYxxY4ta0tw4EFuGjrz7V50ulGb7hPdK+e41NdTehyySNZGGw+t6rWsAA+ETk5KsK8xUQOjdI2aMsacOcHDA+UqbdhCUemjHp2osdfcp7hRywejM72NjXRx7doGWgZOPE+S8odGUDNIT6dlnqJoqgvfNUucBK+Rzt+8nGMg48PAKejrKaV4ZFUQvcega8Er2Tbt/ZhWYtJSyXS33G53usr6i3yOfBvZHGwAsc0gtaBknIOT5DGOc2ZEUtabcQREWQREQEREBERAREQEREBekMxifnqD1C80QSrJGyNy05XdRAJacgkH2LOpZzI0td8IePmFiYwrJREUBERAREQEREBERAREQEREBERAREQEREBReobJBqKw1loqZJI4apmxz48bgMg8Z48FJokTMTmAVWqdHPNdWz2u+3G1RV7zJVQUwjLXvIAL2lzSWOIHJafb1VqXGFa2mvAV9+mX01st9BY7tVWiGijMbGwMjka9px8ISNdk8ZzweT1youq7PIp6a3MZc5zPT3uK81FRPGHvqZGDBbhu0NBGAMDAA6FXReUtRDBjvpo489N7gM/SrGpYQNw0q6e7TXW13istVXUsbHVGnbG9swbw0lr2uAcBwHDw813bo+2N0nU6dBmdTVLX97M9+6V8jyXGQu8X7juzjqBwpmOsppn7I6iJ7vJrwSuW1dO6pdTNqIjO0ZdEHjcB5kdU27cO4wgXaMoXaIm0saio9Gmjc2SoyO9e5zi5zycY3FxJ6eKkbzZIL0yhbPJIz0OsirGbMes6M5AOfBSa8W1dM6pdTNqIjO0ZdEHjcB5kdU27SMK32WC33a63GOSR0lyljkla7G1pZG1gx8zQeV4XWz3GurBPRairrcwsDHwxRQyMOCTuG9hIdzjOccDhSc9bS0paKiphhLzhvePDd3yZXsCFNqYnIq79DW9tnttDSVVZST2x7pKWtieDMx7s7ySQWu3Fx3AjBz4L3OmKiqsl0tl1vtdcBcIHQOkkjij7ppBB2NYwDPrdTnoFPtmie90bJGOez4TQQS35R4Lur1lu8wrFbpemZdrbdYJZYKmki9Hc9mP2eLHwHjHIyMjyPyqPodKxUM1wjFdPLbK50r5LfIxhjDpDl+HY3YOTxnHJVxqW7oHeY5Uct1vbGMphVYtEtDaalq71cau10j2PhoZTHty0gsD3Boc8NIGAT4DOVM0tnhpb5cLqySQzVscMb2HG1oj3Yx487zlSKLU3tPEwIiLAIiICIiAqR2sftFl/G6f7Vqu6pHax+0WX8bp/tWrtofNr4pPBd0RFxUREQEREFI0B999Y/lqT9Fqu6pGgPvvrH8tSfotV3XXW+Py9EjgIiLkoiIgIiIKtq7Smnr26G56ifL6JQRvLmOqHMhwedzgD1HsxnODnhU/syttydYNTS2SaSgt9bUH3GNQ0vEYBcN+D4EFozzy3xwpjtF0nqfVdVRw2yrtzbVCGyS01U97e+lDj8La05bjHGRzn2Kb0pS6tpHSxahks7qZsbW0zLc1zdmPAgtAxjGML1xfGjjaz9u5ntUbs8tb7N2takoJayatlipGGSomPrSOdsc4n5yfmVZbdbffa+96h1BYLpfYoKp7GiNzmwUVOPg9CMux1HTjJ6rato0pX0HaVfNRyy05o6+FkcTGOcZAWhgO4YwPgnoSq1Vdn+q7c292rT1wtrbHeJHPkbVB/ewbxhwbgEHjjnwA6Hlda6tJtMzO/EfbxTDYlhq6Cu0/b6m2AihfAzuGnq1gGA0+0Yx8y052kWfStrdcKaCw3Fl1qJmyi6yOeKaNz3An19xGACRjati2+wX6wyaettpraX3Eo4THXCVn7JK7k7m8HGSc4yMe1Ql7sPaPfbfU2WprrAKCo9V9Q1kglLM5xjG3PyD51z0ZimpmLbvH7rO+GTdrtWs0/Y9KWi4Nq71cqSNjq2N24RwhoD6jPt52nxJ8wqTpOkqZuw/VVHb6eapndcHxsiiaXPcMQg4A68ZKvv3JdMT0dFHXQTVM9NTMp+9Ez2bg0dcA4HJKitKdnV60jYrlJbqmgZf55sQzOe98PcAtO1wLevDuQPEcrVdTTimKzvzE7/H0MShdAHS9m1JaqGr01crRqB0AbHU1bnhkz9mHENLsDd62OMeHCu/alX3S26BuFTbJIoyA1k0jnOD2xuIadmP32XDr4Z8cKMo9IapvWrbZfNWVdtEdsy6npqBr8OcfEl3TkA9T08FadYWJ+ptJ3CzxytikqWAMe7oHNcHDPsyAsXvWdWtpnPf29pHBH9nztQSaZpJb5NRSxSUsDqR1PvL9hZ/nC7q7p08cq2KsaJoNSWy0NoNQPtrmUsUcFL6HvJLWtwS8u8eG9ParOuGp8c/0sCIi5qIiICIiAiIgIiICIiAiIgLPpI9se89Xf0LAUrF/kWf7oWbDuiIsqIiIC4WFdbpSWS1VFyr5DHS07C+R4aXED5ByVUoO2LQdQ4NF+axx8JKeVg+ktwtV0r3jNYmUzC9ooGi1npi4kNo9QWyZ7ujG1TN30Zyp0EEZHIKzMTHGFcoiICIiAiIgIiICIiAiIgIiICIiDhQGptGWHV7aZt8ojVCmLjFiZ8e3djPwSM9B1U+ojU9Nda3TdfSWWWCK4zxGKKWd7mtZnguyATkAkjjrhWkzFomJx9yWltLWm20V91pq3TtL6PbLHRzwUGJHPEkzYyXPy4nI4+h4UPPYqazdkdl1zRvmbqE13fSVhlcXPy94wQTj96M+fPmt36V0bTWDQUOm59kgkgeysezpI94O8gkdOcDI6AKgR9lWrKi20OlK+729+lqKr9Ia+NrhUSNyTsIxgfCd48Z8cAL6NekVm0zNt0TH8xGfVjDZ2ornLQaMul1p/VlhoJaiPPg4Rlw/nWgaixU1k7JrFrmjfM3UJru+kqzK4mTL3jaQTjwHy856reEtr1BX6jutPX1FG7SlVRdxFTsbiYPIAdk46fD8T1HHVa/j7KtWVFuoNK3C725+lqKr9Ia+NrhUSNyTsIIwPhO8eM+OAFy6PeunGJt2xM+GJ3LO9kdpts0jSyT3i56Zutyr7hSlzZ6beYoC1oALiHAN8D0PQ8dc+2mtQP0j2O2llPWxXe61bnU9vhhfvDpXOO1nPOGZ5zjHTyU9fqTtKkrq2CzVWnzbZ8iF1U2QTQtIxjgbTjnHBUfZuxeww6XoLZfN9dUUz5JTLHI+NodJt3AAHphjRz5Z4zhIvTq4jUnO/x/8MTncheyGgqbXr/WNHW1RqqyMQ+kTn9/Idxcfk3EqS7a7pfrdbrPHa6iKnp6muZG94e9shk5LWnHGzjnxPC9tGdk8Gl9c3C9EQ+iNP8A1axk8jnxAtLXbwRg5B8ypntL0hX6wsVJBbKiCGto6tlVF3+djiARgkAkdc9PBJ1NOekRfOY3ehicLDYWXsWlrdQvoX1+5240IcI9vhjdznHVHwvjJy04Hj4LjTwvvuU06iNB7oF53Ch3d2G+Hwuc+azqgzBp2Abcc+a8kz+5Uei5LSGhxHB6LhaBERAREQEREBUjtY/aLL+N0/2rVd1SO1j9osv43T/atXbQ+bXxSeC7oiLioiIgIiIKRoD776x/LUn6LVd1SNAfffWP5ak/Raruuut8fl6JHAREXJRERAREQEREFROs6mqul9o7RZnXAWhjWueKjYZpyeY2jaegzk56jGPFV25dqOoLOaYXDQk9OamUQwh1wbl7z0AAYs3si5s19dJ/2l15n77Pwt2G9f5/51iU59+vbBJP8O1aaZsZ4tdUuPJ+Yg/mx5r2xWlb2ia5iPHn2yzvTt91zNR359hsVknvN0iYJJ2MkEUcIPI3POQDgg49o5VktNTWVlrgqLhQ+g1bwTJTd6JO7OTxuHB45+daXNFTS6+1rT3rUlVZPXFRF3U4hMwAcWkk8uDWkYaOufYtgdlV1uV40FSVVzlkmmEkjGzSHLpGNdgEnx8Rn2LOrpVrSJj7d/bHkRO9iU/aaJ9TNofciRtrkuLrZHcO+B3Ttxxsx0ORg58fmVitmpPdfU10tlLSbqS3Bsctb3nBmPWNrcc4HU54PGPFa71dpJ2magXKkuj5hNdDVW21CAZNbJgNO/PLW4BxjoMeOVXrjNdtGy3ejpb7PTTWWOlmjia4ba6aYtMr3g8v5cfkDQukaGnqR+z++/39jMxxbih1QPfvPpmrpPR5TTippJhJuFQzo4YwNpBB4yeASrCtdareXdp2gpY27Kl/pHeNHUM2N4Ps5f8AzrYq8upWIisx2x/pYERFyUREQEREBERAREQEREBERARFhXS7W+y0T6y5VkNLTt6vldjJ8h5n2DlWImZxAzVlz19HbaAVNfVQUsDWjdLNIGNHznha1OqNSarOzSlA2ht5/wDtW4sPrjzij6n2E8fIsik7PaCSpZW6hrKq/wBa3o+tdmJn+5EPVA9hyu3/AF/rnHq8ur0zS0pxnMpGq7WbE6Z1PY6evv1S3gst9OXMaf5TzgAe0ZWK/U3aHcv+w6btdpaej7jVmY488R4wfYVZYKeGlhbDTwxwxN4ayNoa0fIAvRbimnHCvm+ff9S1J+GMKkbd2h1XM+taWkB6tpbWx/zAuOV196eo5DmbXt5c49e7Yxg+gBW9OfJaz9o8oeeem68/5NP6hlu9updZWitv1bc6WG0RSN9KcCWufK0eHs/pWdBEx1FCyRjXARtGHDI6LA10/wDZu0N/8Cgt8f1pWqVY3awN8gAvrdBj9tv49IfP/wCQ6lp0tCZnfv8A6R9RYLRVNImt1Mc+IjDT9I5XhTWF9r5sl4ulsxyGQVLjH87CSCphPnXstStoxaHwNL9Q6VpTmmpPm9aLXWt7LtbW09HqCnHVzMU0+PP+CfkAVy0/2m6dv04o3zutty4Bo68d2/P8k9HfMc+xUnPCxK+2UV0gMNbTsmZ4bhyPkPUfMvBrfpulffXdL7nRP+TatJx0iu1HfG6eXo3kuVoy03fU2jcNts7rvam9bdVv/ZIx/wB3IenyHj2LaGlda2fVtO91BK6Ori4nopxtmhPtb5e0cf0L43SOh6mhvtvjvfq+idN0Ol12tG2fWFkREXlesREQEREBERAREQEREBERBX9Yapg0hp2W6TQuqJN7YoKZjsOmkcfVaDg48T0PAPVRV/1fqC11FFQ27R1Vcq6opxNL3c4bBCehb3hHJB8w3qFE9qfN90KyX/spvcfeZ6bsjbn+f+dZvaJ2hQ6WZFaaCWnN9rRiETyNZFTtPHeSOccAdcA9cL0U04mK4rmZykyk9Da1i1nbqqU0UlDWUc5gqqWR24xvHkcDI6+AOQVHWTtOo7/2gVWmKGjL4KeJ7xX976sjmkBwa3byMkjdnnCqIpZbH2a1du0VXR6gvdfUA3Srt8zZXx94HbnjB44aWjOOST1UHpOrntnbFb6al0vW0TGW5lH6I9wL4oy4ZmcccjJJPnkrtGhp227Rw349+iZluDWerDpWhonQULq+ur6tlHS0wkEYdI7plxBwP7R8qhoO0+mk0LNf5LdIytiqjQe5okBe+pyAI2uA5zkHOOmeOFM6z0odVUNE2GuNDXUFWyspakRiQMkb0y0kZH9g+RaVqrZWWq0X6526ufV0+nZ3GOrMYaKi4TPY2WUN5GI2EAdcEAgrGhp6epWI7c+/fHiTMw3nfLzX2bSVReBa2z1VPAJ5qNtRjAAy8B+05wM+AzjwWbZ7rS3yzUd0o3bqaqiErM9QD4H2g8H2ha97O7nVTXLVFkrrxLeLZRxU8kdXUPDziSIue0u8RnI9mCs3sRMp7Lbd3mdolmEef4PeO6fPlc9TR2Kz3xMeUxlYnLYqIi4K8KiAzBoBAwvI0QEZO4lwGQsxEzIj2Uj3sDiQM+BXPoUn8Jqz0VzIjnUco6AH5CvJzHM4c0j5VLLggOGCAR7VdoRCLJqafZ67B6viPJYy1E5QVI7WP2iy/jdP9q1XdUjtY/aLL+N0/wBq1dtD5tfFJ4LuiIuKiIiAiIgpGgPvvrH8tSfotV3VI0B999Y/lqT9Fqu6663x+XokcBERclEREBERAREQVyz6YfZNU3i40tS30G5lsslKWHLJh1c056OySRjr8ilrbZ7dZ45Y7dRQ0rJXmSQRtxud5nzKzUW5va3ERN20vYr7NHNdLVS1csYw18kYLgPLPXHs6KSgp4aWnjp6eJkMMbQ1kcbQ1rQOgAHAC9EUm04xMjFqLbRVdbTVlRTRy1FKSYJHNyYy4YJb5ZCxa7Tlludwgr6610tRVwY7uWSMFzcHI+XB5GeilESLTHCRW49Luk13LqatqWy93TimooGsIEIOdzic8uOT5cFWRESbTPEERFkEREBERAREQEREBERARFR9QaluF1u79MaUkaKxn/briRuZRN8h5yHwHh9ON0pN5xDNrRSNq3Bmaj1oLdXtstlpDdb7IMimjdhkI/hSu/ej2dT7MgrCteiX1Nc286sqm3a6D/Jxlv8Ai1N7GMPB+U/08qY05pm36ZoXQ0jXvmlO+oqZTulnf4uc7x8eFNL0xikYr5vidJ6dbU/bTdBjHAXKIo8AiIgIiINM6yO+TtIb5vtMX04d/UprxUDq2VkbdeTyHDHXS2sJ9jWErIg1PZKk4juVPn+W7Z/ThfZ6FOKzn7ekOP67o6mpp6GxWZxE8I8Esi6xTRTM3RSMkb5scCP5l2XtflZiYnEiIsaprW0zg0wTyZGcxxlwHzpMrSlrzirK8FGV9oZVVUdfSzyUVzg5hq4Dh7fYf4Q9hXf3YpzTR1LY6h8T4+83NhcQG+Z4WTLVxQ0vpDiXRu27S0ZLi4gAD5SR9KzMRaMS9Ol/2Oj6kXpmLe9y06M7Q31lZHYNTCOlvPSGcerFWDzb5O/k/R5DY2eFoGtit18pIqWdrnCYOdGQCHRlpwTnwIPHy8K36D1xUxVkWltTTZrsYoa53ArGj967/vB/P8vX4PTugdXHWafDufuf0v8AVY6VHV6sY1I/PhybQREXyn2hERAREQEREBERAREQVzWulY9X6efbjOaaoZI2emqWjJhlaeHY+QkfOuavR1kvJhqb7aaCuuAiayWd0PwiB4Z6DOcD2qwotRqWiMRJhF2fTdm0/wB97kWymou/2973DA3ftzjPyZP0r2FmtovBu4oofdEx90anb6+z+DnyWcuVJtaZzMjgjIIKj6ax2uktLrVT2+mjt7w4OphGNjg74WR0OcnKkUUzIq1fo6mg0ncbJpuOks5rWFj5WQ5wHcOOAQScZA54UtYrNTaesVFaaMEQUsQjaT1d5k+0nJPyqSRWb2mMTI5REUBERAREQEREHHVR1TEI5cDoRkKSWHXDhh+VWvEYapHax+0WX8bp/tWq7qkdrH7RZfxun+1avTofNr4szwXdERcVEREBERBSNAfffWP5ak/RaruqRoD776x/LUn6LVd111vj8vRI4CIi5KIiICIuHN3Nc0kjIxwg13ce2vSVtvUlte6tm7t/dvqYYQ6JpBwedwcQPMA+zK2BTVMNZSw1NNI2WCZjZI5GnIc0jII+ZfLdz7INX0l8koKW2Pq4S891VMe0Mc3PBJJ9U+YK+kdK2Z+n9K2y0yyiWSlgbG946F3jj2Z6exSJkTCIioIiICIiAiIgIiICIiAiIgIiICIiAiKD1XqePStnNU2L0iumcIKKmHJmmdw0Y8h1P/8ASsRNpxBM9sobV9/rai4R6T07Ji71Ld1RUjkUMPi8/wAo+A9vtCmtP6foNN2qOgt8ZDG+s+R3L5Xnq5x8SVg6Q046xW2Satk9IvFc/v6+pPJkkPOAf4Lc4H/1ViXr3VjZr/6+B0zpM6tsR8MOURFHicZwhXDnNY0ucQ1oGSScABUyTVN01NWyW3RFNHUCN22ou1QCKaH2N/hu+Tjp1HKsRne66WjfVnZrC03C6UFopTU3CsgpYR+/leGg+wZ6n2Krs17Ndzs0rpy53jJwKgs9Hpz/APEf/Ypiz9mNqp6ltxv8sl/u3U1FcMsZ7GR/BaPpV3a0MaGtaGtAwAOgC5W16V+GM+nP0fV0v02kb7zlrllt7S7jzJLYbPGfBofUSj5f3q9BobWMvrVPaFI0/wAGC1xNA+fPK2Ii5/8AZv2Yj+I/t7K9F0Y4VhU9H6Mfph10kqrq+6VFxlbLLLLCGHLRjoCQpms05Y7gMVtmt9T/AONTMf8A0hSaLla9rW2pne7RERGIUOv7IdIVb3TUlHNa6g9JqCZ0ZHyN5b/Mqzcez/WFja6W110N/px/o9QBBOB5Nd8Fx9px8i3FlMrvpdM19Od1vN59fomh0iMatYloOkvkE9a6gqoZ6C4s+HSVTCx/zZ6j5F63UTS0raSEODqlwjc9o+Azq4+zjI+Uhbb1HpSy6rovRrtRMm2/5OUerJEfNrhyP6PPK1Ne7RedAyj3RkfcrC521lwDf2SDPQStHh4bh/XhfZ6N+oU1v2X3S/MdN/QLaFuu6L+7G/E/13+DEulU2LZbo2TRRPZh8scLnhjOm1uAfWP83XyWbJTxVVvZHE50TAGPjO3BbtILeD7QOCsmORksbZI3h7HDLXA5BHsXb2r6UQ/NW1sRWIjEx6+SqMpqylcydjqjvJg4xgNPXvAQHY6Z3Pdg4HJ8gp27WuK7URgkc6N4IfFKw4dG8HIcD5hZq5U2Yb1OmXteupXdaO1bezvWU19ppbPdyGX63tAm8BUM8JW/LxnyPlnCvD3tjaXPcGtHUk4AWhbmKy31tJqG0j/rK3u3BmcCaI/DjPnkZ/q5W5LZXWrWWmaesZFHVW6uiDjFMwOB55a4HjIIIPtC/N9O6L1N81+GX9A/S+n16boRf/KN0x770l6dSfhUH5wJ6dSfhUH5wKF94ekPivZ//JR/2J7w9IfFez/+Sj/sXixTv9+b6KbZV0z3BrKiJzj0AeCSvZa/1FpiwWev03U22y0FHObzC0yU9O1jtpa/IyB04C2CloiMTCiIiyCIiAiIgKpa917b9A2VldWRPqJ5nmOnpo3bTI4DJyfADxPPUK2rV/bTos6usVE+mrqWnr6KR7oWVMojbM1wG5oJ6H1WkeCDv2e9slv11dX2qW3PttdsL4WGbvWygdQHbW4IHOMdAeVs1fP/AGNdmFxtOqhf7rUUbDRse2Gnp6lkzi5zS3LiwkAYJ8c5X0AgIiICIiAiIgIiICIiAiIgLo+NsjcOGQu6IMZ1Ew/BJatf9rlM+PQkruCPS6fp/wCK1bJVC7Yf3P5fxym+1au3R5nra+MJPBZnNc04cCD7VwpcgOGCAR7Vh1FKAC+PjHULEWGIiIqCIiCkaA+++sfy1J+i1XdUjQH331j+WpP0Wq7rrrfH5eiRwERFyUREQFRu1y51lq7Oa+einfBM90cRkjdhwa5wBwfDI4+dXla87bf3Mqz/AMeH9MJPAfMrKqodI1z6qZrS7l+4nHtX1d2d1dd9zqgnucrquaKN/wCyxuMxmja52wjHLjtwMdfAjPC+XbFVW+Kpkpbs2Q2+pbtkfE0F8Lh8GRoPUg9R4guHitgWLsZl1HZ4btZ9RwSUspcGOkpnxn1XEHIyfELEK21Qdo8Vbq6ksUthu1vFU1/dVFwgMO9zRnDWnqCAec9ccK7rVuleyqe00FRDqK9vqoW1ENVA2GRzRC6Ik7tzuRnODjHA6+VZ1b2q3K9aeu1Rp+aSigorjBCyaLiR8TmS5cT4AuY3GMY481rOOKN8IvnLRfafqG1WS7XK5Vc1zgppadjY6l+eXuduAd1ztaSOo46L6BtNzpr1aaS5Ub99NVRCWMnrgjofaOh9qsSMxFqbV3aZUPueobDYnCOS3W+SQ1TeXmZjmbg3ww1pfn2g9Mc6+0P2h6pZdq2apu1TWQU9vqal0VS4vZubGSzOeQN+0cEdcKZH00ir+i9VU2stNQXanZ3biTHNDnPdyDq3Pzgj2EKnau7SZmX276csmGz0lunlfUgZcJms3bWDp6oyT7R7ObkbRRfMehu0HVR1IX1V5qqqmjpameWOodvZ6kL3DOeg3BvTHkt76F1fT6103Hc4oxDO1xiqIc52SADOPYQQR8qkTkWVERUEREBEXeON0rtrQg6Ls1jnn1Wk/Is6OkYzl3rH29F7gADAGFnaVgNpHn4ZDf51rK2z02pdXXDV1VIPcW0B9NbnyH1SW/5Wf+oHy9oVn7TrxUUGl/c23uxc7xK2gpcHkb/hO9gDc8+BIUbNp+rordZ7XaaejmttEAZYaid0Rle3BaSQx2Ruy4jjLse0H16EYrtT27ufJ8/p2rs1jTjt9Gf75qF1BRVUTKmb01pdBDHC4yODfhEt8AOM58wOpCzG3aifZ3XZs2aIRGYybSCGgEnI6gjB4xnIwqfYvTbTHZLhdaKSKGOkqaZwgZJMYy58bmlzQwOGdjh0I4bzypyzWt1VpGeiro5YG1zqp7mEbXsZNK94GD0Ia8ceBXW1Yh8m9KxH880hBfKOdkOO9ZLLOacQvYQ9sgBcQR4YaM56YWdPPFS08k88jY4Y2lz3vOGtA6knyWvqu3V9PUTXN01xIfNOxkkMREhcIyA7a0ZAc9jGjjBDGZ+EQcgRVXaPe/cZxMdgthZ7qyRnHpVQAD3DSP3oPX/+ilq1jfnd2umn0adS8RV3pKSv7Uahzy+eh0dG/A25ZLciDz7Wx/0/L8HZ9DQ0tsooqOhp46emhbtjijbhrR8i9IYY6eBkMMbY4o2hrGMGGtA4AA8AvULxaurN/tHc+9paVdKuzVyiIuToIiICIiAiIgLymhiqYZIJ42SxSNLXxvaC1wPUEHqF6og0dqfTcvZ5XemUYdJpapkw5nJNA9x/njJ+j+n2BDmggggjIIK3FW0dNcKKejrIWTU07DHJG8ZDmnggrRpt0+kNRzaYq3OfTEGa2Tv57yLnLCf4TenyezC+9+ndMnU/+V+MPyn6/wDpUTWelaUb4+KP75pFERfXfjBZPZxdPe9qyq0zMdtDc91XQeTJAP2SMfKBuA9ntWBVVtNQw97VVEcMfm8gfR5qqXu/SyCluFqpJTLb521UdTJ6g9U5IAPJBHXovL0vSrq6U0ni+9+g6mro9Ii0R+yd09z6bRYNoudPerPR3OlOYKqFsrM9QHDOD7R0Wd4r8pO5/QFV1r/ltNfluD9F6tSqutf8tpr8twfovVqWp+GEERFlRERAREQF8idtlVUVXavdYpZXPZAIo4muPDG9204HlySfnX12vjztn/davv8AvRfYsQd+yTvKbtEtskda2knimxNHK/uxJEQQ8ZPGR12ny45C+ltS6xdZY4xbLPV3ueUEtZRPYWtxjhxzkdfAFfMdkt1i1xUWq3T11Rbb7I4UrpG0wlhqB+8efWaWuxhp65wD1yr8f8Guva9pj1NTkZ5JpXAj5PWQbh0Jqt+r9O+nz0ZoayKeSnqaQkl0L2nocgHpg8jxVnWqdY3W3dkVkmudGH1d+urIacPneSJXQxhneOb7ByfEl3Xy05r/AFpqqLWtYYr/AHOCEiOWBkNS9jNjo2uBaGkDBzlB9cotSaI7S6l2qKDSN9O6pmt1NJHUO+H37oWveyT2nOR7ePHjbaAiIgIiICIiAiIgIiICoXbD+5/L+OU32rVfVQu2H9z+X8cpvtWrrofNr4wk8F9REXJWIaNpJw7ARZaK5kQ6Ii2ikaA+++sfy1J+i1XdUjQH331j+WpP0Wq7rrrfH5eiRwERFyUREQFrvttIHZlWZPWeHH1wtiLV/bzVMh0BHAXAPnrY2tb4nAcT/QEngNBM05VSaNfqVjmupY630ORgHLTsDg75OcfLhfQvYdcIavs5hpmOHe0dRLHI3xG528H6HfzFV/sw04L72KXa2zMwK+omdCT/AAg1ga75ns/mVb7ArrJS6vrLWXEQ1lKXbf8AvGEEH6C9ZjcrdWu3XMaIusdnonVlbNAYWRMPrYf6rnDzIBJA9i+cLTpbXtlqJJKTTteWys7uaGak7yOVuQdr2OBBGQPk8F9UXWlknslcwNOH08jc/K0r4k72T/WP+lLC83XT2vbtTxUr9MVNNRxOL2U1JRd1GHEYLiAOXY8TkrcvZczUVq7OpqOvs0kNVQmX0OKY7XT5y8Ag9PWOM/2L5h72T/WP+lfW3ZfEYuzSxNOcmAv5/lOcf60rxHz5FpbX1NfH3emsVzhrDK6Xe2Anl2cjnOQckEHOQeVmV9n1/W0MtEzSklFTzEGdlFbhD32Dkbi0ZIB5A6Z8FXNZ95Bri/xB7gG3GoA58O8dhQfeyf6x/wBKg+gOxe36n0/TXiir7HUQU7m+kQun/Yy+XGNgz5gdfDHtWtZdMa+98c18hsNzgrpKl9QHxwuO1znEnHmOSPaFtnsBjI0NWSuJJkuL+SfARx/15Wle0ESQdoV/YHuH+PSuxnzdn+tWeAnK209oFZQzUkelH0UdQAKg0VtbC6YAg4cWjpkZwMDPgr32I2rUtgrrnRXOy1NLQzxtlE07SzEjTgAA9cgn6oWg+9k/1j/pX0N/g+xuOlbpO4k7q3ZknyY0/wDuSOI28iItIIiICyKWVrHlpHwvFY6JO8TCLBbWOEWCPXHQoyubHHI+ocGtY0uLvIAZKxiVUCof74e2Coe476TTtI2KMeAqJuXEf8nHzK3e1Uzs0Y+p03Ne5wRU3ismrZM9QC4ho+TA4+VXMHwXvtGz+3u3e/5fnOmam3rTP8OURFHlVbXF5qrfaobfavWvF1lFJRtB5aXfCf7A0c58DhW7TGnqTS2n6S00YyyFvrvI5leeXPPtJ/sVN0vD75O0u7Xx4zR2RvudSeXfHmV3yjO35CtlLj0i2MUjxl+g6Fo9XpZnjLlEVdrdc6Wt1xNvrL/QQ1YdtdG6YZYfJ3g0/LheeKzbhGXtWJFFXfUVnsFNHUXa5U1HFIcRulkA3/7o6n5l7Wu8W29UQrbZXQVdPkjvIXhwBHUHyPsKbM42sbhnooGl1lpuuvDbTSXqjqK9xIbDFKHkkAk8jjgA/QpStr6S20j6uuqYaamj5fLM8Ma35SeEmsxOJgZS4UFaNZacv9S6mtd5o6qdoJMUcnrYHUgHkj2hYn3SNF/GW2/ngr1d84xKZWhFCVer9PUFsp7lVXmjio6kZgldKMSj+T4n5lIW+5UV2o46y3VcNVTSfBlheHNPnyFJraIzMKzEXm6WNj2Ruka1787GkgF2OuPNeig4wqR2nadkvWl3VtG3/rS1E1dK4Dk7R6zP+YeHmArui1p3mlotXjDNqxaMTwl8+M1VbHUUEwlMkszA4QQtL3g+IwOnz4WFNdbrWgiFrLfH5nEkh/8AaP51xV2mPT2o7zZY42sZS1JfEGj/ADUg3sGfHAOPmWK2u/ZhHNBJDuaXNLiDkDr0JweV+ojWm8RMdr8Lq9C0+j6tqUrmYnt3+UeHi7R0MLJjO8OnqD/nZnF7vmJ6fNhZBaHtLSAQRyD4rEp64VEjGuhfH3jO8jLiDuaMeR46j6V3dWMbV9wWO4IaX+AcRnH0LDN66s2/dxhs3sTuJk0tWWOR+ZbTVOjaCee6f67T9Jf9C2YtFdlFwbB2iVMQy2K528vAP758bhj/ANJJW9V8HplNnWn7737fo2pOpo1tPHH5VbWv+W01+W4P0Xq1Kq61/wAtpr8twfovVqXCfhh2ERFlRERAREQF8idqtMbl213OjjeA6oqYIQ7qATHG3+lfXa+S789t1/whnCE72uvcMXq/yXtaf0SgirJRnQ/a9Q0d1cGi3XJjJZAMDbu4f8hBDvkX2Svm7/CNsEdJf7ZfYgAa6J0MwA6vjxhx+VrgP+Vbo7OLxLfuzyyXCd++Z9OGSO/hOYSwk+0luUGo+3Kxas1Lq2mioLBV1Nvo4MQzQMLw8uwXZx0IIAx7FUqK29pNFRU9M7SclX6KNtLLWWts0lOPAMc4ZwDyAcgeCvX+En3sdPpyeKSRmH1DDtdjqIyP6Cvn/wBMqvwmb65QXm3aW7Q6XVdLf36culTXxVbakvmid+yPDs+sfI+K+vIy4xtLm7XEAkZzg+S+OuyqSoqu1CwROnkc30ncQXkj1Wl39S+yEBERAREQEREBERAREQFQu2H9z+X8cpvtWq+qhdsP7n8v45TfatXXQ+bXxhJ4L6iIuSiIiCHREXRFI0B999Y/lqT9Fqu6pGgPvvrH8tSfotV3XXW+Py9EjgIiLkoiIgL517fb0a3VNFZ4nZZQwb3gf6yTBx9UN+lfRS1vduyOku/aGzVE1xf3JljmlozFne5gAA3Z4adoyMefzSRbNG2X3vaOtVrLdskFO3vR/wB4fWf/AOolfPuh2iydvMNITtYy41FIR7DvYP5yF9PAEkADkqiu7GaV3aZHq73VeyNtQ2rNGIuTKOfh5+CSM9PMKWVs6VrTTvaR6u0jHswvgieMw1EkR6scW/QV98uG5pb5jC+e7p/g+SVF2q54dQMiilmc9sbqUktBOcZ3c4z1WcZGhl9j6Ei7nQGn2Yx/1fA4/OwH+tanH+DtUZGdSxY8cUZ/XW8LfRst9tpaKIkx08LIWk9SGtAH9C3EYR8l9pcPcdpF+YPGqc/6wDv61VF9G6z7FjqnVNXeoL02lFVtLon0+/Dg0N4IcOuMqA/6O1T8ZYv/ACZ/XWcSq49hsXd9m0L8f5Sqld/OB/UtKdrMPcdqF8YPGSN/1o2O/rX0to/TjNJ6WorK2o9I9HDt0uzbvc5xcTjJx1x8yo+uexs6u1PNeoLy2kM7GCSJ9Pv9ZrQ3IIcPABamNyPm1fS3YJF3fZ9M/H+UuEjv/Swf1Kr/APR2qfjLF/5M/rrbGidLN0dpens4qfSXRuc98uzZuc456ZOPAdfBSIVYURFpBERAVbuOoLtFqOS0Wqyw1roqWOpkllre5AD3PaABsdn4BVkVbpAT2l3MAZJtVL9rMt0xvmYEtaqi5VNM99zoIaKYPw2OKp74FuBzna3HOeMeCjO0CpltvZ7fKxoLSKV0Yd0wX+oCPncrjTQ92zLgN5/mVI7YiZNASUX4bWU1P8uZGn/2ppTFtWsfeEndDN09QC2abtlCBgwUsbDjxIaMn6cqUXA6J4L0S/KzMzOZPFYl1rm2yz1te/ltNA+Yg/yWk/1LL8FUe0+odTdnN3MZO+RrIgB47pGtI+glapG1aIa067V4r3prsstrrf2e22SXJqa5prZ3nq90p3ZP/KWj5lcl4UNKyht9NSRgBkETY2geTQAP6FkLwXttWm3e/UxGIw4Wne0m0aYoqKXTdjsFJUamvcu+NsUQMkWXZdIXHljeDgZA6+AK3EtUQ9kl/pL3XXek17PDW1riZZvc5rnkZyG5MnQccDA4HkF16NatbbVrY89/kSgtZWySxXvQlLRxsvl9t9EIHWuSMvZLGGkGTJ4byHYJ/gg/vVAwXD3L7KtZ1EEppbvXXBsdbQRxGEUIc8+q1vkRuHyceC2fX9nN0qKu13il1XPBqGhpjTPuDqRr21DCXH1oycA+sR1K7UPZXRe419pbzcp7nXXtzXVdYY2xkOactLGjIbgnP83ThequvpxWItOeHrnwx+WcSrOm7odIX3TduuGi7dbqS54ioayJzZKlryAMyOxkuO8Z6fCPXGFtm70FNcrTUUtZRR10L2ZNNIBtkI5A59oCotn7L6yC92qvv2qKi8RWgf4hTupxGIzxguOSXEYHt9Uc+Ck26P1CKC7QjWlaJ6usFRSz91u9FYCf2MNLsFpzjHA46LhqzS1omLb/AOe/zajLX9uETu2GxTXjTsekpI4XNo6aBrXtq3kOGDIwBoxu6Y8h4hSXapZLDTUds05Y9P2mC83qpbDHJFRxtfFGCNz8gZHgM+W7yVgtvZtXv1RRX7U+ppr1U0GTSx+jNgYw+ZAJzzz4cgdcKWZorf2jP1fW3D0hzKb0ekpe52inGME7tx3E5f4D4ZW51qReLRPCPvjPZx3+aY3KBqewM0vr3T1XU6eq7zpujtgo44qem7/u5Bu5czoScg5PXPmFndi75G33WlPHRSUFC2sjkhon8dwXd5luBwCAGAjwwArxqiyaiu8tP7i6odZoQ1zZmtpGTGTPQgkgtI56L20jpKi0hapKSllmqJp5XT1NVO7Mk0h6uJ//AJ9OSs21onRxM758e/PgY3tca9pL1XdtWm6Kmvz6PvYJH0b2U7XeinY4P4J9cu2dTjGR5Lb1BDPTW6mgqqk1VRFE1klQWBplcAAXYHAyece1VLWOhKnUV8td7td6fabpb2uYyYQCYFp/kkgeJ8+qtlvgqKW3U1PVVRq6iOJrJagsDTK4DBdtHAyecLnq3i2nSInhHcsRvZaIi4K0v2rUhpNcW6vAGyuoXw4HUuiduz9EmPmVCgfUTSPmlppWVBaWxBwGyMfLnkkgZK2h2zQYfpqszzHVyw/XjP6iofQr7vQ5zo1fl/1e0afSMxHGIRFupHU9TG6OCWJvdkTd4RgnqNvPHOenC96ygbUVEZAeA92ZMO4wBjp5kHHyE+QUh49U6L1Pl26Reb7fax9FCW39ommqmRr4x3pp3bnZ3PfG9rj8h9VfQl4qrxSthNptVPXucSJBNWdxsHGMeo7OefLotAREsv8Ap6QHll3pT/8AmAH+lfSa+T+obtSszHY/VfperOr0fM98tc1l9qb7HaDW29tDU0epmUkkTajvgS2Nx3B21vXd5LYy1b/pp/41H2IW0l4dTsw+lDlERYBERAREQReorvHYNN3G7S420lO+UA+JA4HznA+dfNnYTaJL72lPu1Tl4oYn1L3nnMr/AFW/P6zj/wAq+hNdaak1fo24WSGq9FlqGt2SEZblrg4B3sOMFQXZV2dydn9mq4qyphqK+slD5Xwg7GtaMNaCQCerjnA6oK7/AIRlEJtCUNWB61PXtBP8lzHg/wA4as//AAf601XZm2EnPotZLEPYDh//AL1bNfaU9+mj6yytnbBNKWvilcMhr2uBGfYcY+dRfZXoSq0Dpyooa2siqKmoqDM/uc7GeqGgAkAnp1wEFO/wkod2l7NN/ArXM+swn/2r5sX2P2p6IqteaVjttDUwQVUNS2oYZ8hjsNc0gkAkcO8j0Wl/+jjrD+MrH+fl/ukEJ2IQ992s2k84jbM8/mnj+tfXa0r2X9jl60Zq0Xm619vkZHA+OOOlc9xJdxzua3AxnzW6kBERAREQEREBERAREQFQu2H9z+X8cpvtWq+qhdsP7n8v45TfatXXQ+bXxhJ4L6iIuSiIiCHREXRFI0B999Y/lqT9Fqu6pGgPvvrH8tSfotV3XXW+Py9EjgIiLkoiIgIiIMijbunyf3oypBYdC3hz/mCzFi3FUTV6itdDcfQJ6lwqsNcY2QvfgOJDcloIGcHr5L0ulbQUTaf02oZA6ombTwF3V8jjhrR55VV1PW09ouFzrbbqLub46FhZaSIpPSXtB2M2FveHdnGWuGM58Fg6o92XVwrquxzSCO40cVE5lREWsjFRE48F2dz3AAkjAAaPAk9a6cThMrbXVMVulpo6glrqmbuYsDIc7a52PZw0r1UH2gG4GjsnuayEV5uAMQnJ2Nd3EvwsZ6ZVSrrjSx01l72eaSGRlTHUwVtY+B4qAWZdI9vi07gABj1st4AWqac2iJJlslFT6rdQdklWaa4iqlhtEpFZDKXb5BGcva7OfhZKi56rZJWe9OtqKuT3IqH1AE75iycFndEhxO2U5k9XgnHI4Csaee1MtiIqdY56A6kp47BXSVdE6jkdW5qXzNbIHR92XFxO2QgyZHBIHI4CuKxauzKiIiyCIiAiIgKt0ZLe0u5kdRaqU/8A5sysirVJ+6Vc/wAlUv2s63XhPh/cC9MdvYHDxGVQu1r7xWbPT3apc/SVeKR2YB7CQqR2wDu9DNrfwKupqg/NIB/7lND5tY+6X31lYURF6X5RwqZ2oc6QYD0NdTA/J3gV08FTu1KJ0vZ1dHR/5SLu5Wny2yNJP0ZW9L44ddCcatfGGz0XjTTsqqWGojOWSsD2n2EZC9l81+ocIuVXtVaNtGsaangu7Jnx07y9ndSlhyRg5wrWIz+7gLAi0doHSdqPbBc6uxsmZarCwwNe+Uv72ocC13J8AC8fM0+K6Vlrvdv7a9Kz367CvrKqSZ4bE0thgYA4Naxp6ccn2+fU+iej12prFuzPD7ZZy3k9zWMc97g1rRkuJwAPNeNHXUlxpxUUVVDUwEkCSGQPaSOvI4XlePvJX/i8n6JWkez7WtVatDWTTun6SKv1DW1ErmxSE93BFvOXyEcgcHj5/IHnp6M3rNo7J5rM4b8Ra7vGr9S+/SDSVkgtRuDKEVdTU1okETj5Ma05646k9T5Lz0V2hXG8aKu+p77FQQ0tFvDGUoeHEsbl2dxIOctAx7U6m+zteH54GWx/FcrRtt1BcdA9lzNUPpI6i7aiuBqJXz57uMP3FpdjkjDcgD+GrM3VGsH6Dvt4f73ql9PTGWmqbbUPdEQGuLzg5O5oAwDjJPgtW6PaOE7s4Mtlrla57I7hqi46WpJ706mnoHwk09SZXvqZHbyD3hcceePkC2MuWpTYtNZ7FiRERZGkNRXu7aymr7fU2Ky1dut9ymihFRPOx5dG5zA47D5FV/3rf/6hp3/z9Z+spfScvpVlfXHrWVU9Qf8Amld/Up1fR2505mtd2PHm+VqdKvF5iFL96+P/APEdPf8A4hWfrLn3sH4pae//ABCt/WVzROvv7mebH/av3R5Mfs40lp28yVlXW6cpaavtVe1kbqarqHs3Na14d6z+cE+S3Etedko30GoqgjmS9TNHtDWMb/SCthrydItNtScy+rp/BEtWf6cf+NR9iFtRar/04/8AGo+xC2os6nY0IiLmoiIgIiIPOSRkUbpJHhjGguc5xwAB1JKjhqG1PtDLrFV97QvcWtmhY6QOIcWnAaCeoIypCeCGphfDPEyWJ4w5j2hzXDyIPVVzTNXDbtIVNZUu7uCnqq+WRxHRoqZST9C1ERjP3Era77bry6dlDUGR0G0StdG9hbuzjhwHXBWRRV9PcYXy0zy5jJpIHEtI9eN5Y4c+TmlRulqOeG1ura5hZX3GQ1dQ13VhcAGx/wDIwMb/AMp81U9OzVcV8kjuD3QW+S4XBtvdG47DUekSl3ejjnb8AZI4d44xrYiZnHYmWyVwtZ6Dnp7hdLdUuuEXpMdA5ksJuD5ZaqUluZTG7G3ADuOT+yY42hZd9qrQNY3eG+3SekgZbqZ9M1tXJCO8LptxZtIzJw3A5PkOqs6MxbZMtgotaR1bH9x79K+oopTaKV8A9IfBunId3xbtI3Sh23jkjjA5Obxp2Sul01a5Lo0tr3UkRqQRgiQtG7I8DnKxemzGVylERFkEREBERAREQEREBULth/c/l/HKb7VqvqoXbD+5/L+OU32rV10Pm18YSeC+oiLkoiIgh0WbPS7jvj4PiPNYbmuacOBB9q6ROUUfQH331j+WpP0Wq7qk9n4LrvrEAEn3ak6f7rVf46N7uXnaPLxXXWnF/L0SGMikPQ4tuOflyvCSje3lh3DyPVcdqFYyLu6KRvVjh8y4Ebz0Y4/MqOq9oad0pz0b5r1ioyeZOB5LMAAGAMAKTbuHVjAxga3oF2RVe7Xm5UOoo4ZpoqG1nuhHUSUb5mSuccOa57XgRHoBuGMnqeizWs2lVoRUq3Xa509vvNVcLvT+rcZaam/xJ8ha4PDWtDGvy/PQNGD7SvCLVV6kgkpo/RzVsu8VAJp6V8Q2PhbJuMZdkOG7pnnA6Z411U9iZXp7GyN2uGQq/cdNOqbg24UtwqqSoEXcudCIzuZnOCHtcODnkY+dRz9RXinlqLU+SjluAuMNFDVdw5sYbJEJdzmbiSQA4YDgCcdF2bqO6UN5FBcDSzQwVkUFRUxROjy2Zh7o4LjgiQBh5OdwPHRarW0cB6yadpfe3U2EumbT1EMsUj9w7w95uL3ZIxuJcT0xk9FKdB8igIb9erzWWyCldQwU9xjrKiKWSB0jhBFJE2JwAeMlwkLvkcPLmJmutRXR0vpUMBndTXSKSSNrgMwyCMloJOA7bnByRxz57itrcffvAuwweQuzGl7w0dStf2nU9WdHy1lMyKOK308EDIpmOEjn4Zl7hkYaQ4bR4jnPgrlR10r9XPt2GdwyibUZx624vLfowFL0muTKQkgfFy4ceYXmpcgEYIyCsZ1Ew5w5wXKLd4wUXuaSbyB+deckb4zhwxlayOiIiAq1SfulXP8AJVL9rOrKq1SfulXP8lUv2s63ThPh/cC20swjcWu6Hx8lA9p1Cbl2aX6BnJFKZh7e7Ik/9qlly9onppaWRu+GZhjezzBGD/Ss1/baLR2CJslcLlYrfXA8VFNHL9LQVneCp3ZlNINHsttR/wBqtdTNQzA+DmPOB9BCuK9doxaYh+X1a7F5r3OVH3u3+6liuFv4zU08kQz4FzSAfpUgijETicwjuzK5+6nZ1ZpHE97BD6LK09WujOzB9uGg/OrctZ6Jq47F2hah0u6Rnd1rhdaRocOC7iRuPA5AIHkCVswry69dnUnunf5v1OneL0i0drlR19FyNjrW2cRm4uhc2n7x21oeRgEn2dfmUii5RubVLs60m7R2kae3Tlr66Rzp6uRpyHSO68+OAAPmWFqPSlyunaVpm/U3c+hW5sgn3Pw7nOMDHPVXlFvrbbc37Zz+Ux2Ma4QPqbbVQR43ywvY3PTJBAWmrZ2P3a0aWt9bbX01Jq+gq3TCYSkxzMJxscfLb7PMeOVu9cK6etfTjFSYy0Vq2kuWtu0NlNS2eiq6u029kdfS1M7oWMkf63qSMc17xg454HPHrL1oGXXXOj6rRlvtNvtEVvuMUFeaWbMRhyXO2HnLtzQTyfb1WzL3oLS+pK30y7WaCoqcAGXLmOcB0yWkZ+dStqs1tsVE2itVFDR0wO7u4WbQT5nzPtK7z0msUiIjfHD7fn+k2UTqmiuwsMFFYLZaq2JpEc1FcM926EDADfDIIb14wqZpLs1utDbtWMrG0dtZfKZ0ENDSSOkjgy1w3En/AHvD2+wLbCLhXWtWs1jtXChdmlp1Zp+1x2S+U1uZQUcZbTy08jnSSOLyefDGCfAHor6g6LlZveb2m0q4Vf1xdhY9EXm4b9j4qV4iI/1jhtZ/6nNVg8VrPtPrvdC6WXTERyHSC4VmD0ijOGAjxDn/AKKulXavETwZvaK1m0oOy0Zt9koqMjDoYWNcP5QHP8+VnIi9Ezmcy+DM5nIuHODWlzjhoGSfJcqI1RVmj01XyMyZHxGKMN6l7/VGPnIVrG1MQVjM4XnslhLOz6kqnsLX1009U4Hr60jsf+kBXjCjrDbRZ9PW22Ag+iUscBI8S1oBP8ykl5dS21ebfd9+IxGGq/8ATj/xqPsQtqLVf+nH/jUfYhbUWtTsBERc1EREBEUfep6+mtFVNbKdtRWsZmKN3Rx+TIzxk4yM9MjqkbxILjKoU95u1XFamUd5gE7rqKeoD7dJC+MGJzgx8bpM+GfAEFuOmTlXbU9ZRXSIUtVFU07K2no5422+TDXSPZG79n3bQ4F+cYPkeTlb6ueBlc14VlLFX0U9JOCYZ43RSAHBLXDB5+QqoP1DfWwVVzMlCKKmuwofRxA4vkjM7Yt2/fgOG7ONpHq+3jvPqO7tpa28xupBbaSvdSGkMLjK9jZRE53ebsB2ckDbjAA8chGnbs9yZTFFpxtNV0lRUXKtrjRtLaZk4ia2PLdpPqMbk7cjnPUrOhtsMN4q7m17zNVQxQvaSNoEZeWkcZz+yHPyBV6l1NX1E9FbTHB7pCrqI60Bp2sihGd7RnI3b4MZP+c9i8bFfr5UR6Zq7hJQvgvcO4wwQOY6FxhMoIcXncMNIIwOo8ubNbznKLpkZxnlcrVNDqKSilsFRBTxR1NfY6eKLLXejwOfIMF5ySGgkAAnLiQM85Fuqb/W00Op93cOfaadskR2EBzu53ncM9M+XgltK0e/4MrQi8KOV09FBM4DdJG1xx0yRle65qIiICIiAiIgIiICoXbD+5/L+OU32rVfVQu2H9z+X8cpvtWrrofNr4wk8F9REXJRERATAPgiIKD2c/fnW35dk/Rar8qF2c/fjW35dl/Rar6umt8fl6JAiIuaiIiAiIgBRNdp+guNWKiq9Kk5aTD6XKIXFpyMxh208gdRzgZypZEiZjgIOo0paal9S58U7fSJmzvEdTIwNlBBEjAHAMdwMluCec9Su9Npi00o/YqZ5d6S2rL3zyPc6YN2h5LnEk4GOVM4TCu1bhkwi6qwWysFX39OSauRksr2yOa7ewANc0g5aQGjBbjovIaYtPuZV259PJLT1h3VBlnkfJKcAAmQndkbRg54wMYwplE2rd4wY7TQw1FHPHThslHA6mp9pIDI3bMtxnH+bZ18vlWL72bRhmKT4HpG39kfx3798vj++dz7PDCmETatHaIJ2kLI9jmPo9zH0oo3N7xwDoh8FpweSPAnkZODyV7W3TlttVW+rpmTuqpIxE6aepkmeWA5DcvceASfpPmpZc4TbtMYyYERFAXV7GyN2uGQuyII2endCc9W+BXipcgOGCMhY5ooz0LgtRbvGAq5Rtc/tLuYaCT7lUvT/wAWdXNlJG3k5d8qrtGAO1G6gAAe49J0/wDFnW623T4f3CJoUcpGfVHzr3p6buzucQXeGPBZKLnmVaxjZ7gdrl1oj6lNfKZlbB5d8z1ZGj2kesVbxyoHtSt07rDTahoWbq+wzisYB1fF0lZ8hbyf91RtZr6imhjjsMfupVyxteGtdtjhDhkGR/QH+SMu9gXupm9ItHhP8f6fF6foW63arHFZ6+4Ulro5KuuqY6enjGXSSOwB/wDX2Kk12prrfsxWkSWy3Hg1krMTzD/u2H4A/lO58gFhegT11YyvvdT6dVtOY27dsMH/AIbPA/yjl3tUgk2ivDfLzVpWv3lAVlpdaY6a6WOLF0t8/pTHOJc+oOMPa9x5O9uQVuix3qk1BZKS7UL99PUxh7c9W+bT7Qcg+0Fa2WLp+9nQt/k9IdjTtzmDpHHpRVB43nyY7jPkcHjx53rOpX7x7w+j0TXxOxZuVFwCCMg5BXK8j6QiIgIiICIiAiIgIiIMS4V9LardUV9bM2Gmp4zJLI7o1oGStNWqWpu9bW6kr2OZVXN4dHE7/MwN4jZ9HJ8yVI6vvnv1vXuNRu3WC3zA1koPq1kzekY82NPJPQnHkCvReuldiu/jPo+d0zWz+yoiIj54sGGl929eaftABdFBIblU4/eti+Bn2F5A+ZZrnBrS5xAAGST0AUt2VW81NNcdUzNO+6TbKXPVtNGS1vybnbifPhXOzWbe8y9XRNPa1M9zYyIi8b67Vf8Apx/41H2IW1Fqv/Tj/wAaj7ELai6anYgiIuaiIiAserpY62lfTyulax4wTFK6Nw+RzSCPmKyEQQfvUtJpH07o6hxfM2oM7qqUzd40YDhIXbgQBjg4xkdCurtIWV9V6Q+Cdx79lTsNVL3ffNLSJNm7buy0EnHPOepzPItbdu8RrrFbnUctIafMEtT6U9u93MveCTdnOfhAHHTw6Lwl0vaZrg6sfBLvdK2d0QqJBC+RuMPMYdsLhgHJHUA9QFMopFpgR0Vlt8N2qrpHTBtbVRtjml3H1mjgcZwOg5AycDPQLiGyW+nhtcMVPtjtgDaMb3HuwIzGPH1vVJHOfPqpHK5U2p7xDM0vZmUjaQULTA2jFDsc9zh3A6N5P8/X2rxrNH2avc/0iGocJYWwTNFXK1s7GggCQB3r8E8uyfNT6K7duOR0ijZDEyNgwxjQ1oz0A6LuiKAiIgIiICIiAiIgKhdsP7n8v45TfatV9VC7Yf3P5fxym+1auuh82vjCTwX1ERclEREBERBQuzn78a2/Lsv6LVfVQuzn78a2/Lsv6LVfV01vj8vRIERFzURdXOa34TgPlK5BB5CDlERAREQEREBERAREQEREBERAREQEREBVaj/dSuv5IpPtZ1aVVqP91K6/kik+1nWq8J99otKIiyPN8bJY3Me0OY4EOaRkEeIK0nTW0aS1DW6Wc3bA0mrt7/4cD3HLc+LmHIOeSMFbvVS17paTUdojnoC1l5t7jPQyHxdj1oz/ACXjg+3B8F10bxE7M8JcdfS6ymFSRYNpucd2oG1DGujkBLJoXjDopBw5jh4EFZy7zExOJfFmJicSLznhiqYJIJo2yRSNLXNcMgg9QvRFEeemdU1GhzHar1LJUaeJDKWtdlzqLyjk8SzwDvDoeMY21FLHPCyWJ7ZI3tDmvYchwPQg+IWp5I2TRujkY17HAtc1wyCD4ELBtlRe9GPL7A70y2ZLn2mokwG+JMLz8A+w5HJUvSNTfG6fV9HQ6XHw3826kVW07r+xaikFLHO6iuQ4dQVg7qYH2A8O6dWk/MrUvNas1nEw98TnfAiIooiIgLhFXNR65sOmD3VZVd7Wu/ydDTDvJ3nwAYOnynA9qsVm04iDPesJIDckgAdSVqrVGtJ9Uyy2TTM747aCWVt2j43jxjhPiT0Lug8PDMfd7lftaksum61WU9LbBLmScf8AfSDw/kj5+QsmCCKmgZBBG2OKMbWsaMADyAXpppxp77b5/Ec3g1+lxH7aOlHR09vo4qWlibHBE3DGjwXuiKzOd8vm8REWJc7jT2m3TVtS7Ecbc4HVx8Gj2k8JETM4hYjO6GJcqee/XKi0vRvc2W4EmpkZ1hpm/Dd7CfgjPUlbppKWCho4KSmjbFBBG2OONvRrQMAD5gqh2d6XntNDNebtHi93PD5gf9Hj/eQjywOvmfPAKuy5a14mdmOEer7OhpdXTHa5REXF3ar/ANOP/Go+xC2otV/6cf8AjUfYhbUXTU7EERFzUREQEREBERAREQEREBERAREQEREBERAREQEREBULth/c/l/HKb7VqvqoXbD+5/L+OU32rV10Pm18YSeC+oiLkoiIgIiIKF2c/fjW35dl/Rar6qF2c/fjW35dl/Rar6umt8fl6JAuHODWlx6BcrFrX4jDB++/oXON6sSWUyvLj8w8kZLJH8FxC6IuiMqOscDiQZHmFlskZIMtcCopcglpyCQfYpNRLosKKsIwJOR5rIkk2M3ggt8VjCvVF1Y9r2hzTkFdkBERAREQEREBERAREQEREBVaj/dSuv5IpPtZ1aVVqP8AdSuv5IpPtZ1qvCffaLSiIsgiIg1hrzTM1orpdXWWB0jHD/rWjjH+VYP88wfw2jqPEeRyTG0lXBXUkdVTStlhlbuY5vQhbgHRap1VpCq0xWS3zTlK+e2SuL662RDJjPjLCP6W/R7PTp6kWjZtx7OXJ4uk9G2/3V4vNFj0NdTXKkjqqSZssLxlrm/0HyPsWQtTGN0vlzGBERBh3G00F2g7mupY52+BcOW/IRyPmXWjdqaxhos2pKh8LeRS3JgqWEeADuHtHyFZyK7U4x2OlNW9PhllQdomqqVgbX6XpKxw6yUNd3Y+Zsg/rWY3tZhYMVGldQtf4iKCORv0h6iUU2aT/j6vRHTdTtS57Wqd4xDpXUbn+Akp42D6S9Yc3aRqaqDmUGlIaUn4M1fXAj52MBP86xESK0j/AB9Sem6k8GFV1Orb2CLrqN1LC7rTWmPuAP8A4hy8j511ttlt1paRRUrI3O+FJ8J7vlceT9Kz0WtqcYjg4X1r3+KRERZchEXjVVUFFTSVNTKyKGMZc9xwAE4jvNNHTwvmmkbHFG0uc9xwGgeJXtojT0mqLnDqi6QuZa6d261Usgx3rvwhwP8A6Qfl8ifDTWlqjW1TFdLxTyQadicH01FKNrq0jkSSDwj8Q3991PHXbjWta0NaAGgYAHgpqX2I2Y4+n+31Oi9G2f324u6Ii8r2iIiDVf8Apx/41H2IW1Fqv/Tj/wAaj7ELai6anYgiIuaiIiAiIgIiICIiAiIgIiICIiAiIgIiICIiAiIgKhdsP7n8v45TfatV9VC7Yf3P5fxym+1auuh82vjCTwX1ERclEREBERBQuzn78a2/Lsv6LVfVQuzn78a2/Lsv6LVfV01vj8vRIFHVTt05HlwpFRMhzK8+ZKzVXVERaQREQFzuJGCTgeC4WRSNjc8h7cuxxnokjJpS3uRtAHn8q91hT/4u8OjBGevksqKQSsDh848lie9XdERQEREBERAREQEREBERAVWo/wB1K6/kik+1nVpVWo/3Urr+SKT7Wdarwn32i0oiLIIiICIiDXep+z6Y1s170rJFS3CQ7qmik4p6s+JOPgP/AJQ6nr1JVWorwyerkt9XBLQXSL/K0VQMPHtb4Ob5EeC3YoTUWlLPqmlZFdKQPfHzDOwlksJ82OHI8OOnHIK701t2L+fb/t5tbo1dTfwlQEXS46V1Vpol9KDqK2N54wyriHtHSTjHTBJ8FH0N/t9fM6nbMYath2vpahpimYfIsdz9C7bOYzXfD5upoXpxhJoiLLiKqWuoka6muNXQsfJVTvYyoMxdIwku2t24w1uBt4PtI6q1rBZaKGOrFUyJwkDy8DvHFjXHOXBmdoJyeQM8nzW62iImJarMRE5QdtjbDDp6ujLjVVxHpTtxJk3Quec/I5ox5dF731tRT3Ftc2B8jWCARPa8DaQ929uCc5eHNaMA58eilqe0UNLU+kQwkSDdtzI4tZu67Wk4bnxwAsiWnimdE6Rm4xP3s56OwRn29StTqRtZam8ZyiLBWSyB0E8YEr98xkD93eHeWu4x6oBAwOeMKcWLTW+lpJ5ZoYy18mdxLiRySTgE4aMknAxyVlLF5iZzDNpiZzAijrjfbdbHtiqKgGoeQGU8YL5Xk9AGDlZVv07qzU7mnuHaetruTNUtDqqQeTY+jPldyOoCbOIzO6G9PQvqfDDFuN5goJYqVkctVXz8QUdO3fLIfYB0HtPHCsGnez2qrquK76wEUj4yHU1qjO6GA/wpD0kf/MOeueLXprRtl0rG82+nc6qlH7NWTu7yeb/ecfk6DA9isC431oiMU8/fB9PR6NXT3zvlyiIuD0iIiAiIg1X/AKcf+NR9iFtRarJHpx5H7dR9iFtNdNTsRyiIuaiIiAiLHqZwxu1rvX/oTiOlTUFp7th58Su1JJviwTktKwOpyV7QT9zu9XOfatzG5EkiwIqssaQ7LvJZjZGkMyQC4ZAWZjCu6IigIiICIiAiIgIiICIiAiIgKhdsP7n8v45TfatV9VC7Yf3P5fxym+1auuh82vjCTwX1ERclEREBERBQuzn78a2/Lsv6LVfVQuzn78a2/Lsv6LVfV01vj8vRIcE4BPkohSdQ/ZA4+YwoxZqoiyGUj3t3EgZ6ZXlJG6J2HLWUdEREBZdFH6xfnpwsRZtCDtefAkYUtwHvLGJYy0/N7CsGKQwS4PTo4KRJ2tJ548lGTPa+UuaCAfNSqpMEOAIOQVyoyKd8J82nwUhHI2VuWn5vJSYwO6IigIiICIiAiIgIiICq1H+6ldfyRSfazq0qrUf7qV1/JFJ9rOtV4T77RaURFkEREBERAREQFDX3S1j1LCIrxbKerAGGve3D2j+S8Yc35iplEiZicwNbVfZZNTEv0/qStpBkkU9a0VMWPBoJw5o+cqIqNP68tzd0tqtdzb50VWYnAe0SgD6CtvrDrX8tZ85XeuvftxLjfQ07cYabddbnTu2VelL8xw6mGl75v0tJXk7VFJEcT0V0gd5SUEoP6K28vKpmFNSzTkbhExzyPPAyukalfp/LjPQtNqVuqaKQ4hpLnK49AyglJP8A6V6su9xndtp9K6geT0MlH3TfpcQtnWmvbdbNQ3FkZjbV08c4YTktDmh2M/OsxJ1KxONn8kdC02sIrZrivyIbLb7cPB1dV94T/wAsYP8ASpyl7La2sw+/6mqpWnB9GtzBTxjzBdy5w+hXMEg5HgsuOsO4B4GPMLFta3+MRHv7utOj6deEI+w6Q0/pkH3ItcFNI7O6UAvkd8r3ZcR7MqcRcrz2tNpzMu4iIgIiICIiAsKeqOSxnAHBKyKiTu4iR1PAUYtVga1P/bD/AMYj7JbLBLTkEg+xa0P/AGw/8YD7JbKXo1exmHuyqlb1IcPavdla0/CaR8nKwUXDEKlWysf8FwK7qHXoyeRnR5+Q8qbKpGU7YnkdQCopeslRJI3a48exeSsRhBERUF2Dy14dnkLqiCVjkbIwOau6io5XROy0/N5rMjq438O9U+3osTGFZKLgEHkLlQEXhUy93FwcOPAXlFWeEn0hMDMRcNcHDLSCPYuUBERAREQERdHSMacOe0H2lB3VC7Yf3P5fxym+1ar2HNcMtIPyFUTth/c/l/HKb7Vq66Hza+MJPBfURFyUREQEREFC7Ofvxrb8uy/otV8yM4zz5Kh9nP341t+XZf0Wq6VmBEPPPC66vx+XokcHlVzbj3Y6A8/KvOmj7yYZHA5K8Vk0Tw2RzT4jhZ4QM9YNd8Ng9izlg13+Ub8izHFWKiL1gYXSsO0lufLhbR5YJ6KTgGIWDbt46L1RYmcq4VBsVsu2oaetrpdVXanIuFVCyKBsGxjI5nsaBuiJ6NHUq/Kr6C+8Vb+Vq/8A/UyLVZxWZj7f2MKq0rcGyge/K+uOPEU390vJumbkw5brG+A//wDP/dK0VJJqH5815LpF5x/qEwh4dN3CXg61v7XeWKb+5Xv70rl8db/9FN/cqRXvFVPj4PrN8iszNuz0gQ/vSuXx0v8A9FN/cp70rl8db/8ARTf3Ks0cjZGBzTwu6ztz7wqre9K5fHW//RTf3Ke9K5fHW/8A0U39yrSibc+8Cre9K5fHW/8A0U39ynvSuXx1v/0U39yrSibc+8Cre9K5fHW//RTf3Ke9K5fHW/8A0U39yrSibc+8Cre9K5fHW/8A0U39ysmy6Y9yLpVXKa7V9xqqiGOBz6vu/VYwuIA2Mb4vcrAim3aYwYERFkEREHC17pO1Xm/aUtl1qdY3qOaqgbK9sTacNBPlmInHzrYSq3Zx+5zYfxRi6VnFJmO+P7Ttc+9K5fHW/wD0U39ynvSuXx1v/wBFN/cq0optz7wqre9K5fHW/wD0U39ynvSuXx1v/wBFN/cq0om3PvAq3vSuXx1v/wBFN/crDq9KXFsrc6yvruPEU390rqsGu+Gz5Fa6ls/6hFR969w+OF8+in/ul0l0lXTQvik1dfCx7S1w/wAX5B6/5pWdF06y3uIMMW2UEVqtNHboXPdFSwMgY55y4hrQ0E48cBZSIsTOd8giIoJCkk3w4J5bwshRtNKIpefgngqSWJjEqIiKDhUy5RXK66/ntcF+r7dSQWyGoDKRsXrPdLK0kl7HeDR9CuiqsH7qtf8AkSm+2nWqbsyjn3pXL463/wCim/uVwdJ3IDJ1rfx81N/cq0noop8jpHZcSVYtaf8AyBXZ9NXFz8DWV9c0dCRTf3S8vevcfjhfPop/7pWVF0i8+4gwqnvFg9zPRfde5997oe6Ppe6Pve924/gbcY8ML2969x+OF8+in/ulZUV6yxhW/evcPjhfPop/7pPevcPjhfPop/7pWRE6y3uIMK3717h8cL59FP8A3Se9e4fHC+fRT/3SsiJ1lvcQYVv3r3D44Xz6Kf8Auk969w+OF8+in/ulZETrLe4gwrfvXuHxwvn0U/8AdJ717h8cL59FP/dKyInWW9xBhW/evcPjhfPop/7pPevcPjhfPop/7pWRE6y3uIMK3717h8cL59FP/dJ717h8cL59FP8A3SsiJ1lvcQYV1mm7oz4Osr6B8lP/AHSaYrLnDer9bqu61NfHSSwiKSobHvAdEHEeo1o6nyViVasX7cdVf+LTfYtVidqts93d94RZ3yOefWdnC6oi5K7xyujOWnHsWWK1m3lrgfILBRJjIyJqkygNaNoznqsrv2Na0Fwc48YHOSo1dmOLHhwAJHPKmBLIo41cx/fAfIFwaqYjG/8AmU2ZVk1NR3Y2M+Ef5lgE55KItRGEdmPcw5aSCql2tTibs+l8HCrpsj/4rVa1SO1c40NIf/vdP9q1ddGP/rXxSeDZ6LpHIJWBw/8A6XdeZoREQEXAcCSAeR1C5Qa+7Pnll11w4c4vkv6LVbZZXSvyeB4DyVQ0CHm5642Y+/kufk2tVrXfU+Ly9EjgICQcg8hEWBI084lbg/CHX2rzrW+q13kcLEa4scHN6hSDgJ6c4/fDI+VZxiVRw4OcZUpG4PYHN6EKKXtBOYXYPLT1CsxlEki6se14y0grssK4VX0F94q38rV//wCpkVoJDQSTgBY1DTUlLC9lHEyKN0j5HNaMZe5xc4/KSSfnVif2zA4qaZz372ck9Qsf0eb+AVJrg8gpFhEIuXNLXEOGCFwtoy6J2HObnqMrNUTG8xyBw8CpUEEAjoViyuURFAREQEREBERAREQEREBVbs3/AHOLB+KNVpWPRUVNbqOGjpIWQ08LdscbBgNHkFdr9s199oyERFAREQFHVb985A6N4WdI/ZG53kFFE5OStVBERaQREQEREBZVNUbcMeePA+SxUSYyJhFg01Ttwx548D5LOWJjCiqtP+6rcPyJTfbzq1LFFBStuT7g2ECrfC2B0vOSxpLg35i5x+dInGR7TPEcTnfMPlUWsmseTKGZ4A/nWMtVhBERUEREBERAREQEREBERAREQEREBVqxftx1V/4tN9i1WVeEVHTwVNRUxRNbNUFpmeOry0YGfkHC1WcRMd/Me6IiyCIiAiIgIiICIiAqR2sftFl/G6f7Vqu6pHax+0WX8bp/tWrtofNr4pPBfIJjC/zaeoUi2Rr27muBCiUXCYyqV76P/WN+lFFImyM7vmx1Tw7gEDlZS8po4nNLpAOB1RjwyFheQOB1WFUbs6Gbxrf8uS/otVmVU7P5RHdNbuBGTfJdvt9Vqta76nx+XokcBERYBZ1E/LCw+B4WCvWnk7uUE9DwUnfA7VUWyXI6O5WK+SOPb3j2s3ODW7jjJPQD2qYkjbKza75iqnq+lMcVncHZHupT+HtKU3zgTAJHIOF3E8o6Pd9Ko9iqdRXe4R1zHvEIuEsFRFJNF3bImue0NDAN4eMNOc88+BGI29OulHpu+UN2rq4XF9pnqGyRvjdTzNYBudHhoc0esBtOOHcE4yuvVfu2cwmWyfdD9m9HMsZlLN/dkjdtzjOPLPisiCeGCFplljiEkgY3c4Dc49AM9SfJUK6vudLcJae3Vcs88FsNTGZAwvmc2YO2EgdHNBZ8/nyvSDUE9zliuFJVA2yS50lNTN2NIeOsjxkeJds9nd8dVmdLdmFy2KsaO4Ucz2sjqoXPdI+NrQ8ZL2EhzQPEjBz5YULfZ6qbUFntMdbLRQVUdRLJLDtD3uj2bYwXA4zvc4459TyyqxYq+ppGUIhn9M3XK6ku2tzOWukLTwOCSP3uBz5LEaeYz77eRlsWaBsrfJw6FR7mlji1wwVW7Pcq5s2mKg3mSvN5YTUwODNjB3LpN7A0AtDXNDMEn4Yzk8q21obuaQRu6EKbM1nEjEWfRybo9p6t/oWAvWnk7uYeR4KTGYEmiIsKIiICIiAiIg8nTRMmZC+VgkkBLGFwDnY64HjjIXLZWOe+Nr2l7Mbmg8tz0yPBU7VtsluerLI2lmEFfT0VZUUkx6Mla+nxnzaQS1w/guKgjqeqkhvtxoo301VJVUNJUNcW7qV5IjkBLvVBByA48cg8hda6W1ETE+84TLZss8UGzvZWR73BjN7gNzj0Az1PsXoqI2e/URpYq9zxE+7QMgM745Ze7c07muLRj4QyD1weq87DcdS3Osp7hukED6yaKpjlmi7qONpe0NawDeHtIbnJycHPUYnVTjOYMr+vPv4vSPR+9Z3wbv7vcN23OM464z4rWd1qLnBpa92+7XC4MunuY6dz2yROgmaCA58Ra0FoyQC1wHB4z1Uxd5rrQXGrhoKuaeWjtkdW3vGsL59sznOYSGj4TQWeGMg9eU6r7mV0lnig2d7KyPvHBjN7gNzj0Az1PHReiofu7U3Otp7lS1Ida5rtBSUo2NIexrH948EjOS8lv/w/DJUzepqqo1LarRHXTUNPUU9RO+SHaHyPjMYawFwOOHucccnb5ZUnTmJxKpqK4Uc7mtiqoXue+SNoDxlzmEteAPEtIIPkslazsVxqqKjoDTSitJqL1JnY3/GHNneWkYHGT/BwOVLWiurYqzTchvMtxbd4HvqI3hm1uI9/eMDWgtaHYZjJHrjPPK1bSmO33v5Jlc5m7oXj2KLUwenKiD1WKq4REWkEREBERAXBIa0ucQGgZJPguVi3L71Vn/gP/RKsbxkMe2RjXscHMcAWuByCD4he7KiRjdoOR7VrKmrb1UwUFttr54vR7JSzw91LEzc9wcC528Hc0bWjA8znqFMT1V1pLpTVl0nqGUUj6eNvoUkZjikdtaWSNcNzg57uHNJ4cOG4yuk6XZlMr0blBEGmpkZFucGNLnABzjwAPafJe7qqBjC90rQ0DJJ8AtX241NHZ2yen1E7pNQvgcJtjg1oq3t49XgkY/qwsiC8XKolZZ3VLjV270l1fLtGXsY3EOeMDeJGP4/gOCzOh3SuV379lSBPE9r45AHMe05DgehB8RhY8tfSQSPjmqYY3RxiV4e8DazONxz0GQeVXp7pV0vZxSV8UrY6l9JTZm2jEe/Y1z8dPVDi7y48lB3jvrVcr93dylq5YrLG9rqgMe9mZX8HDQCD15HifDGNV0splsVFSLrcrg2HUtxZdJaaW0PxTUgDNjwImPbvBG529zi0YI8Mc5KuzSXMaSNpIyR5LNqzERKuURFgEREBERAREQEREHSWaKCMyzSMjjbjL3uAAzx1K5dIxr2Mc9oe/IaCeXY5OPNQOtYIqnS80EzA+KWopmPYejgZ4wR9CgoqqpotTWeyVhfPVULp3U8jjzUwGJ2x2fFwxtd7QD++C6109qufFMr45zWMc97g1rRkknAA81xHIyWNskb2vY8BzXNOQ4HoQfFUCy3DUNZbILrLK99NVUMktR3ksTmNfs3N7tjRubtOWkEnjryF090r/cHx0lBJNHJDaqaoi7qSKMOke12XvDgdzAWgYGAOfMYvUzwzBlsRdJJoodneysZvcGN3uA3OPQDzPsVUnqbpSXqGpudRUsoppYIovQ5IzHE9zWt2SNc3ccvJw4E8OHwcZUdajUUllonivqJ3T36WF4m2u2gVEwOPV4J4J/mwpGnuzkyvz3tjY573BrGglzicADzK4Y9ksbZI3texwDmuacgg9CCqPHebnUxG2OqT6Xa4al1xk2tzJtaWw5GMDeHCTj+DjopSuuVVS6CpayGYRTyRUrHT7RiISOja5+Dx6ocXdMceSTpzExBlPS19JBJJHLUwxvjY2R4e8Da1xIDjnoCQR8yyFru5ma13XUAjuMtXJFbKQtfOGOczM0nqnAAPnyM8/Isy6XO4NptQ3RlzlhmtU5jp6IBmx4DGOa14I3EyF2AcjqMcjm9VnhPvdzMrwiIuKiIiAiIgKkdrH7RZfxun+1aruqR2sftFl/G6f7Vq7aHza+KTwXdERcVEREGXUTZkEZGAHc+1eE0hlkLj08B7F1kf3khd0yV1SIFI0B999Y/lqT9Fqu6pGgPvvrH8tSfotV3XXW+Py9EjgIi5GcjHVclC0tOCCD7Vwva918NqslZcKhjnspojIWs+E4gcAZ8SePnVNvOobzaaG4w1VBSwV7LdPW0pjqHSMIjxvDiWA5bvaRxh2eoVpWb8Cdy/QNc1uHODm4G0+KjbpaPdGtpKmeslbTUjxMKZrW7XyDO1xdjdxnoCOQFGMvl8bUW+1sttFJXT0b6l7nVbmxMa1zWgZ7vJJ3jw45WPW6vkfp+jrYWW+nmnfLHJBW1vdkPjcWPa3DDvw5pGcDjB8cKRS2cwZZ4tFsFzFzFupPTx0qu4b3o4x8LGentXantVpoo5G0VpoaXvhiUwU7Wd4OeHYHPU9VB0uqKu7ei+5FuilMlBDXyioqDHsbLnYwYa7Ljsd1wBgeajKLU1RbdD2OpfLRTTyW5s0gra0xyyENB9UbXFxPOSehx5rr1dpMrfSW2goGsbR0VNTtY0sYIYmsDWk5IGBwM84812joKOKnjgjpIGQxO3xxtjAax2c5AxgHJJz7Vg1l8ZTaeiuzIHSd+2EQw7tpc+VzWsaT4es8ZPgo+o1RVW0VcFxt8QromQvhjgqC5k3eyd00bnNBad+AeDwQeegkVtIsdTTUdwpxTXKip62nDg4RVETZGgjocEEZWZT0tthEXcU1NF3Rc6MNjDdhd8IjjjPjhVC1Vdzl1lXU9xjjh2W+BzY4Z3SRnMkuXDIbg8YPHgOVgy3252uu1VVilZU2+gqWSSGSpc1zWCmhc5sbdpHHLsEgEu9pKnVTM4iTK2stVroq+aroaGlgnmyZZYoWse8k5OXAZPK91E0V4qqrUNwoW0VO2koHNbNUzVBbu3RNeNrQ09N3OSABgjPQRD9aOip7rKYKGpNFRemt9ArDMx7ckFpcWNweBzgg5TYtO4ytq5AJcAOueFV6nVNTaTWi8UEMXcURrWej1Bk3NDtpYdzW4dkt56c+GFmaV1H7tXWejljpe8hhbOJKSczRkEkbSS1uHAgeHIIKTp2iNrsMrmiIuCiIiAiIg4XKjL5dfce2mpbD38r5Y4IYt23fJI8MaC7nAy4ZODgZ4PRV28aovNDR11MaKjhulN6NINtQ58T4ppe7yCWA7gWuBBHkcnotVpNuBlcDDE6dk7omGZjXMbIWjc1rsZAPUA7W5+QeS8jb6J3pO6kgPpX/aMxj9m4x63Hrccc+Cgpr7fHXaotlJaKOappaSGpmL61zWkvdIAxp7skn9jPJAHKwrpruOksdJeKVtA+CehFd3FTWGKdzNu7DWBjsnHGSQM8e1WNO07oMpKTStKyegZboqK32+mqRVSU9NSBhlkAIb6wIAHPPqknHUKR9w7T7pm5+5lF6ef9K7hve9MfDxnpx1Vb1FqK4zW3UDLRRsdDQUbu+qHVJikD3Q94O7AaclrXNOSRycDzXe7avdYKGmkebfM1lLHLNHLWltQ4HqWs2HPHIJIycjjqrsXnEJuWCjsNntzJmUVqoaZk7dszYadjBIPJ2ByOT1817UlsoLe1jaKhpqZrGd20QxNYGtyTtGBwMknHmSsa93Z9rhpmwU4qKurqG01PG6TY0vILiXOwcANa48AnjooiTVdZAZaGW3Q+7DauKlZCyoJheZGl7X79uQ0Na8kbc5aQM5BWYra0ZVYYrdQw08NPFR08cMDt8MbImhsbueWgDAPJ6eZXFfbKC6wCC4UVNVwtduEdRE2RoPngg8qD01V3Cov2oY7i0RyQzQtbFHMZI2gxNOWEgYBzkjA5z16mMtmoLrQwVdRUUjJ7c29y0hmfVO70B9T3bS1m0ja0uaMbhwDgcDN2LZ8vyZXGK30UHddzSQR90XGPZGBs3HLsYHGT18150dntlvqZqmjt1JTzzcyywwNY6TnPrEDJ581D02o66q91J/QqOnoaCWaEzVNYWd49h4PwCGs8yTkc8HGTHx66ldQ1z2UVLVVNNU0sDW0tWXRS9/I1jSHlgwQScjHgOeeEUtPAytlXLtZsHV3X5Fgqt3PV1RbDcm3Wjp46qkNOGCKpLopBM4tZl7mAtw5rt3BwBnnosjT2oPds1kTmQd5SuaC+mlMkTw4ZBa4tBzwQRjjHtW407RXKZTiIiyCIiAiKsjU9VtFf6BF7jms9D77vz3ue97nfs2427+PhZxz7FqtZtwFmWHdKKW4UElLFWSUneDa6SNrXO2kYIG4EDr1wq3Bqa7w2ysq6mgpZi25+gwRx1BBJM4iAJLOAMg55z5BZ7dQVUJuVNcKehpayiijmBfVkQPjkLg0l5YC3ljgRtPQea1sWicplnyaftFRRUtHVW2lqoaVgZCKmFsmwAADG4HwAXobLanV7K42yjNYzAbUGBveNwMDDsZGBwoCn1jLU0z44aWmmr/T20MTYqkmF7nRd7u37cgBm7I25y3A65XWhvFfTTajmrjSQzQVMLGMqKwtgbmKP4Ly3IByTjbyeParsX7TcsYtVubUy1IoKUTyva+SUQt3Pc34LicZJHgfBewpKZs00wp4hLOA2V4YN0gGcBx8QMnr5qN07e/dyinldHE18FQ6B5hkMjHEAEOa4gEghw8OuVg0ep6qobb62WgijtdxlEVNK2cukG4Esc9m0AB2PBxIyPbibNt8KsQp4BTejCGMU4Z3fdbRs24xtx0xjjCxILHaaSB8FPa6KGF7dr446djWuHkQBghVmW/XO5OsFZHTMp7bWXBoifHUkyPj2PxvZtAw4DOA444+aRvdVcoNVWaG3sbKZaaqLo5ZjHHwYsOdgHOMkDj994cq7FonGfcImJ7Tbqqtirai30stVFju55IWuezHk4jIWYqtHqmtqRb4aW1xOrKqSqhex9SRHE+B+xxLg3JaSDggZ6cDJx3q9VOo77T0Egt8jJahlO4RVhdMxzh1LNmAM8Y3Zxz7FNiy5WZFVoNU18giq5LZAy3vuLqDf6STJkTOiD9uzGNwHG7PPs58abXMVTd4qdkVO6mlrHUbdtQTOHNc5u8x7cBpc3+FnBB9gdXbuMreiIuYIiICIiAi4JABJOAOVWaPU9ZUR22rkt0MdBdDto5BUEvBLC+MyN2YaHBvgTgkdfDUVmeAsksMU8fdzRskZkO2vaCMg5BwfIgH5l1fTQSVEU74I3TRAiORzAXMz1weozjlVO36mvLrJaJ56CkmqrlVGniDKgtaPUkfud6nGO7xgZ4568LOGpJ2UVcKmKgpa2iqW08jZ6sthJc1r2ua/Zk5a4cbc5BHtWp07RuTLKrtO0j46uW20lvo7hUsLH1Zow55DvhZ2lpJ+f6V6u07ap6GjpK2gpa1lJG2OI1MLZCAABnkcHjwUTSatqLjT0cdFRU8ldUzzxbTUHuWthOHPD9uSDluBtz63hhY9tvlZTWiuqKp9HFUe6k0OytrS1jAD8FjtpLunAwOPLotbNzcshs1rNwFwNto/TRjFR3De8GBgetjPThdmWq3MqJahlBStmle2SSQQtDnvbna4nGSRk4PtWFbNQRV2mTepmCKONsxlDHbwO6c5ri04GRlhI4HGFhR6nqqb0eW72+Klp6qnknhdDOZXN2M3lrwWjB25PBIyCPInOzffHcqwCjpRJPIKaEPqABM7YMyADADj44HHK7GngdTejGGMwFmzui0bduMbcdMY8FVIbpd6vUGn3VdKykp6qOaUMhqS/I7sENkG0DIyDxkZz8pyK2suzNayU9uhinb7mskLKiodHG0948Z4a71jwOnQdegNmk96ZTFPZLTSQPgp7ZRQwvAa6OOBjWuAOQCAOeeV6TWm3VFdHXT2+llq4sd3O+FpezHTDiMhQdJqiruk1tit9ujJrKFta988+1sTSQC3hpLjzx4Hnp494dU79Sw2pwoJGTySRMdTVZkewsaXeu3aAMhp4BODxz1U2Lm5ZEVVtWqq6tjstVV22Cmo7s39hLKkvex3dOk9YbAMFrHcg+Xnx52PW8d5uFFC2Gn7muY58HdVBfJGA3cO8btAbluehODwk6V9+7gZW5ERc1EREBUjtY/aLL+N0/2rVd1SO1j9osv43T/AGrV20Pm18Ungu6Ii4qIiICIiCkaA+++sfy1J+i1XdUjQH331j+WpP0Wq7rrrfH5eiRwERFyV7TUkF3tVTQVrd8EzDFIM4JaRjr4H2rAbpSCYVPunX1tyfPSPot9QWNLIX43huxrRl2G5JyfVCk6J2JHN8ws1ZmZicQqny6auR1HbpI7tXtbTW+aE1wbDvJdJGQxzSzaeGk52/vevnzUaPpqQ0Zoq+upXRQPgkexzHOma5+9xcXNOHFxcctwfWPsxb1iVwyGH5VqNSyYVOLScFJHRtoLhW0Zp6OOic+IsJliZnaHbmnkZdgjB9YrxZoulggigpbhXU8TaFlvkawsJlhZu2gktJB9d3LcdfYMQkHaNVTarba/c2nELrk+392KgmqaWjPfOj247v25WdZNbTagvzYKOK3R27vJGNMtaPSZmt3AvZEB8HcMcnpkr0TTViMym5YprLSz2KO0SOl7iOONjHh2HtLMFrgcfCBaD06hYTtLQVENX6dXVdXUVLI2GpkLGvjEbt7NgY0NBDvWzjk9cgALrqS5322NNRbbfQT0cULpJ5amqMWzGSeA05GBlQkertT1WlKO902nqRrJaaSqmdPWbGxsaSWgcZJc31geizWt5jMT+YNyy26xihuU9xmr6qsqpoWQufPsADWlxAAY1oHLiuKnT1LVUd6pnyTBl3JM5BGW5iZF6vHHqsB5zzn5FV6jtJMtNa20NJSQ1NbRtrJHXGsEENOxx2tBdjLiSDgAdOVZ7vfo7DpaW817A7uYBI9kBLw5xHwWnHQk4yfDkpNdSJjPGTc71Gn6OqhvEMrpTHdhtqAHAYHdiP1eOOGjrnleB0xFUtrBcblX1clXRmifI8xtLY859UNYGg5zzjx+TGXZLzTX61xV9K2Vscg5bLG5hBwMjDgCevXoVIrE2tG6VRlysNDdKqWWp7x7ZaR9I5gdgFjnAk+YdwMHPCkLFbamhZK6e61dcHYawVDYxtA/3GNJJzyTnou6kqZu2BnyZWLWnGB7IiLmoiIgIiIMG62yC8W99JUGRjS5r2yRnD43tcHNc0+BDgCPkUU7SUFRTV7K2vrKqqrGRsfVv2NewRuLowwNaGja4l3Q5J5z0VjXCsWmOAp501cZ9T3Cc3e400clvpqf0qHug6ch85eCCwgEBzcEAY3cL3qNC0MkE9LS1tbRUVRRR0M9PAWbXxMaWtG5zS4eq4jgjKtKK9ZbsMK3X6QgrfTGx3KupYK6EQ1cUBZiYBuwHLmktdtwCWkZAHkvOt0TS1grohcq+Gmro2MqYIjHiQsYGNO4sLhw1uQDg46cnOLDreoqO0NmmvcaeCmdFK5tXUeoZXRnBLGeLM9HHr4LFm1rfLXqWgor3YqelorjLNHTuhq+9maI2l29zQMbSBng8Z5XWK6vZ3Z7PfYm5bLtaYrtTRxPllglhlbNBPCRvie3o4ZBHQkEEEEEhRrtJU8lPL3tfWPr5KhlV6eSwStkYNrS0BuwANyNu3BBOckkqvae7Rq263Gy+n2eKkt19773PmZU948GPPEjcDGQPAnHRSerdanT9xpbVSRUb62eJ07pK6rFPBBEHBu57iDnLjgAKdXqVtsGY4pu0WRlqnrak1lTV1Na9r5pZy3JLWhowGtAAwBwAvN2mqN1sloDJP3UlcK8ncN3eCcT46fB3DHnjxzyq7qrXtbpmz2+oFmNbNOyJ880Mh9FiDnBvEmPWJJ4AGccnC9dS66ltd/9xbdFbvSGRNlnqLlXCmhj3khjAcEuecE4HgkaepOLe9xmE1UaXo57TW2/vqhjKqq9MMjS3dHJ3gkBbkYwHNHBB8jleLdI07n1EtTX1tTPUT0s8sshYCXU8gewANaABkAEAdPbkqfiLnRML8BxaCdpyM+xd1y27RuyuFbvWmKSvqKyqkfO19WyBpcxwBidC5z43s44cHOzzkcDjrntb6OopI3tqLjUVz3HIfO2Nu0eQDGtH0qwuaHtLXdD1UU5pY8tPgcLdbzMYlHCIiAiIgKB961P3+PTav0EVPpfoGWd13u/fnO3djf623djPs4U8i1FpjgKnetMyuoZoaGpqnMqblT1Lomlg7g9+x8j2OxnwLsEn2DwWXJpKGds0k9xrZa2WWGUVju7D2GIksAaGbcAl3BbzuPzWFFrrLYwYV/3p0/dzuNwrXVctUys9LLmd4yVrAwFo27cbRjGMYJXQ6QhPeSm51xrX1bKz0o92XCRrO7GG7NuNuRjH8/Kxdaayn0s2nEFpnq+8ezvJj6kMTXO2jLvFxJ+CPDlYmodc19su10prdaYaqCz07KmvklqO7dtcM4jGDkhozz8ny9K11bREx2+CblotNojtEdS1lRPO+pnNRLJOQXF5a0HoAAPVHGOPDjAWDS6Wp6Wam/x2rko6SQy01G8s7uJ2CBghocQNxwC4gfMMZNTdJ5dONulpp4ql8sLJoWTy9y0tcAcudg4w05+ZV+z63rauivJqrOZ6m2SxxAWyTv46hzxwGOwOmRuz0zysxF5iZg3JSDSUEEtGBca11LRT9/S0hLNkRw4YyG7i0BxABJx8wUrNboprrS3FzniWmiliY0EbSHlhOeM59QY+dVu061qbjoht/8AceaSpfK+FlFTHeS4PLRl3QDjlx4ClNI6gdqXSdFepYG07qhr3Oja4uDdrnN6+PwUvXUjMz2bjc9aTTtJR1UFRHLMXQy1UrQ4jBM79788dATx7OuVit0lTipDvdCt9HZWmvZTZYGNlLy8nO3cQSTwScZ9gx00vrS3aqmrIqOOoY6mlezMkTw17WkAODiABnPwc5HiFZFm03rOLcTciG6epG26Oh72buo601oORnf3xmx0+DuOPPHjnlKSxGgrHSUtyrIqR0r5jRARmPc4lzsEs3AFxJwHdTxxwpdFnalRERZBERAREQFA0WloKOaj/wAdq5aShcXUlJIWd3CdpaMENDnbWuIG4nGfYMTyLUWmOAqFdpaeJtmpKGtrPR4Lk6cOBj3UrO5mxtJb6w3PaMO3cH5Vne9KHDJm3GtFe2qNWa39jL3PMfdnLS3bjZ6oAbxjzyrCi11ljCvs0nBDDF6PX1sVVFUS1Davcxz90nwwQWlpB8scYGMYXRmkIYO5kp7nXR1UU8s4qcxuc4y43ghzC3BwDwOPDjhRVz1tcIdZ1FgoaW2HuGxEvrK3uXPLxnDG49Yj2exeN47Q6q23K5PitUctmtNRFT11SZ9sgc/AyxuMENLhnJ5XWKas/wA+HvtTcttvstLbrO61gyT073Sl/fu3Of3j3OcCeM8vPzLCptLU8T4vSq2rrooIXQQRVJZtjY4bT8FoLjt9XLiTjPmScu9z3mCnidZaGlq5i/D21E5iAbjqCAcnKrFn1bqa+WipqKKwUUk8dc6kafTCIsNHrSZLcubngYHPzLFYvMTaJ/InKHTDKSsoaiS511V6Cx0dNHMY9rGubtIO1oLjgDkknj5cyQt0IvD7mHP759O2nLcjbtDi7PnnLj4qpUWtLxdNOen0dst8U8VXLS1Lquu2QsLP3zXbfWB6ez2qZ03qYXrSMV9q6V1G0se6RgzIMNJBc3Ay4HGRgfSlqakb58DcybXp2ktL6V8EszjTUgo2byDlgOcnAHP/APMLFt+koLfPQPFwrZYrc55pYXlmyMOa5pBw0F3DupJPA56550lq6i1fbDWUkU8RafXZLG4Y9ZwGHEAOyG54zjoVYFm03rMxPERFNp2kpqOy0rJJiy0EGAuIy/ET4vX459V5PGOcfIlqsTrQY4oLnWOoYmlsNHIIyyNvg0O2byB4Au+lS6LO1M8VERFkEREBUjtY/aLL+N0/2rVd1SO1j9osv43T/atXbQ+bXxSeC7oiLioiIgIiIKRoD776x/LUn6LVd1SNAfffWP5ak/Raruuut8fl6JHAREXJXeKQxyBw5wpKOVsoy05x1UUsyh/znzKWgZi8Kpu6B3s5Xuserc5sPq9DwViOKtQ02g77FqSGrcaESMubqyS7tnf6RNCT/kSzGMYwMZ2gDhdLR2c3O3XO1UxZbGW+2V76xldFn0mdpyWxuGPbg89APJXuHUFPLcYqOSlrad05c2CSeEsbKWgkgeIOAThwGQDhKS/wVVfHRvpa2lkmY58BqYdglDcZx4gjI4cAfZ1XtnW1PfvxZxCFvdp1JqPSUFrrPQaWepqA24GnkdtFOHEkMyMlxAaOcDkrH1pYNQ3b0G3WmKgNjiaDUUssz4jMW/BYS1p9QADgYyrYLlEbxJbS1wkZTtqC8427S5zcfL6pWQ+ogjID5o2lwyAXAZHmsRqWrMYj3Jhri8aLvtdXMusdvsclVUW11vnpZnOMVP6x2vjO3waQCMD2K3SaTlqOyt2loaljqttvFKJnghpeGj5w3I9uArGyON8e4zBp8d3HtWRCI2RNnEjNm3JcHeqR55WLa1px9lwr1hZdYrNTwXinpoKqFjYtlPIXtLWgAHJA5OOik1ISRsqYg9jgcjLXA5BCwXMcx2HAgrG1neOqlIP8iz/dCi1J0/MDPkWbD1REWVEREBERAREQEReFVUClppJ3RyyBgzsiYXud7ABySgrtdp6sqO0a1X9jofQ6Wimp5Glx37nHIwMYx86r1lsOtItZSXy80tlqpJn90JfSZCaWnzyyJmzAPmScnzVup9SwTCrjfRV8NVSsZI+lfBulcx5Ia5oaSHAlrhweMHOFk2u9QXSSohEFRTVVMWiaCoYGvaHDLTwSCDg8gnofJddu8RjHZhNyh2Ts7qKfVlPenWm02qKhMskFPSzSSmaVzSAXFwAYwZJ2tHX5l2vekNR3W427UMtBYqu6i3yUNXR1LnGBuXEtewkE5GTnPgSAVfaC6Q3A1exrmejVLqZ2/A3OGOns5WUKiAymITR94OCzcMj5lZ177WZMQoFdoK4u7KKDStPUwy1lO6EulkcWsO2QPcAcE4HIHHgOixtY6Aulz1Bdbha6a01TbvQCjlNfkPpXAYEkZDT4Y44OQFsmSaOIZkkYwcfCcB16LmSWOEAyPawE4BccZPkpGveJz4/n/wAMQxLNQG1WOgtxlMxpKeOAyu6v2tDcn5cZWei6vJEbiOoBwuXFXR88cfBdz5BR0jt8jneZyup55KLcRhBERUEREBERAREQVvXFhq9R6e9AonRNm9JilzK4gbWuBPQHwChdbaLqNTXI+jWy1t72AQvuU8r+8YCTkCNo2vIGNpceD5YV0uNfDa7bUV1RuMMDC94YMuIHkPErpb7g6vY9xoqul2kDFSwNLvkwSu1NS9YiY7EwhpqO+0tDU2ygobVUW6GnhgpI6qR4MrA3bI2TAIHHTj5ViaJ01cbHWXarrGUdHDWvjMNuoXudDT7QQSMgAF3U4GP6rJRXOGtfWNaHM9FqDTOL8es4Bp4+sFk+kQ96Yu9j7wcFm4Z+hTbtETXHEwruitP1mntJNtdY6J1QJJnZicS3DnOI5IHgV66GslVpzRtvtNa6J1TTteHmJxLeXucMEgeBCnpJY4hmSRjB/KcAuZJY4mgyPawE4Bccc+SltS1s57ZyuFU0bZLxp+oulHVspH2+armqoJ45HGRxe4ENc0jAwM+PVW1EWbWm05kERFkEREBERAREQEREBERBr7Wmk7vqeoq6OG12JlPUOj23OTd6TG1u3PAby7IIHrYwViXjQN7qqi8W2knozZbzUQT1Msz3d/FsLS4AAYcXFoIOQr06+ULb6yzB73VjmF5DWEtZgA4LugOCDjrjnxC85tQU9PXsppqWtjjfMIG1L4cRGQnAbnryeAcbSccr0V1dSsRER77/AMJiGJcWamqbRe6embQRVLyY7dI2RwwwgDc84OHDJIx4gfKom66ZvlDoeg05paamhEbBFUzSSOjc5nV2wgHDnEnJxxnhWupuMdLcKGjex5fWOe1hGMN2tLjn5gsh88MbQ58sbQTgEuABPksRe1cYj7mFGFlv8emaa0nTWmpqWJzm+hvne6MNAaWuBcw5dkvznnoc9VNaNsFbYdKx2y4VTZ59z3Huy5zIg48MYXc7R7VYQ9haHhzS09DnhGSMlBMb2vAOCWnOD5JbUtMYMKtoCz3nTunmWa6Mo+7pMtp5qeVzjKC5ziXAgbeox18Va10jkjlbuje17c4y05GV3Wb2m1ptKiIiwCIiAiIgKkdrH7RZfxun+1aruqR2sftFl/G6f7Vq7aHza+KTwXdERcVEREBERBSNAfffWP5ak/RaruqRoD776x/LUn6LVd111vj8vRI4CIi5KLIpJWxuduOAQsdEneJcEOGQcgrhzQ5paehC86b/ALOxd5c90/HXaVzVrqgurbvqBlbW0V0gFOXsoqeS3TtDcgh0r3lm3cRkAZwAT1LuO1luQvN/ZXVtJcqeYNfFR081vmYyFh5c573MDd7to8cAYAySSbci9E3jshnCj6nttxqtSPqYKd9RQR0URqaYMP8AjbWyPLog7pnB3bf32A08E5irqLfU3u5vq4sW0VNNUyVb7dJK6Hu2sLow8DEbRsG4O+DvfkcrZqiJ9M2uommkkinLZ375oRUyNikdxkujDtpzjnjnxyt11ccTCM1oads2nDU0rqqnF1BfC2IyFwFPP+8HLgOuADnHQqOFPkvqRZ5xp03kVBoPRXZMXo+zd3ON23vsP27c8bsK51NDT1c1LLMzc+ll76E5I2v2uZn2+q9w581y+sponbX1ETXB7YyC8A7nfBb8pyMDxWIviMGGBo79gfdXRUslJbqirElHDJEYtre7YHO2EAsDnhxwQOcnHKtUsbZWbT8x8lFrMpajOI3nnwK5X3zlYYjmlri09Qs+jdmADyJC861gG148eCu9E0tiJP748KTvhWSiIsgiIgIiICIiAsatqGUlHJO9k7mMHIgidI/HThrQSfmBWSiDX9vqpbPWXu70tHerlRmmh2mqpZBUyShzgI4w5oeWAOyfVwCSRnlTOk5GTmtqphWOuVQ5r6qSehmp2DAw2OPvGty1oz7ckk4yrOuFu18xI17Q2+vo9Wz3GvppZ7WblMIY+6cPRpHNbtqCP3zSNzd2PU69C4rA0jFQ+7FomqohDJGaiKjmNuew1ZeS4PdORtcSxhdwfWJJB8Ds9zWvYWvAc1wwQRkEKIotMWqgnp5YY6h3o3/Z2TVUsrIeC31GucQ3gkDA4BIHC3GruxKYVy++5g7QHuutrlr4fclgaGUTqoNJlfxsaHEEjIzjHUZGecGgtpoW2t2prTUV1M20sghiNI6rMEm9xcxzWh2HFhjbu6eoRnz2A2gpxcnXAR/406EQF+4/ABLgMdOpK7MraWWWOKOphfJIxz2Ma8Eua0gOIHiAXAE+BIWes3YhcI7StNV0elbbT1we2pZCA5j3bnMHg0nxIGAfkU0iLnM5nIjKiLupT/BPIXkpSaISs2ng+BUbIx0btrhytxKOqIu4ie5heGnaPFUdEREBERAREQYF6ipZ7PUxV0U8tM5uJGU7XueRkdAz1ifk5UVpzv8A3TrzA64m0d3F3PuiJN/e5fv2976+3Gz4XGc4VkRai26YFEpaCvptV1FwrKaWe2G4yCKIROzA9zGBtRj983hzc49Xr/CIwNMR0Ru9smqoxGY5KhlHOaB7TVF7iWudMfVcS1u4Y+ETkHwOySA5pBAIIwQfFRVHpq2UMsEkMc59G/yDJamSRkPBHqMc4tbgEgYHAOBwusau6YlMIC9+5w1011ztslbCLXgBtI6pDXGQ/vGgnkZGceYyM84VDbjRNtbtQ2qerpG23uYojSuqjTv3klrmtDiCWGNu7GPUIz53r0KAXA1+z/GTEIS/J+ADnGOnUr1fNFG5rXyMa5wJaHOAJx1x8inWYjEGEXpenqqTTNBBWNeyZkeNjzlzG5O1pPmG4B+RS66QzRVEEc8EjJIpGh7HsOWuBGQQR1BC7rnaczMqIiLIIiICIiAiIgIiICIiCGuEEr9UWWZkT3RRsqA94aSG5a3GT4ZwVE1Nzbc9SMp6yjucVFQ1I7lgt87m1EwOBIXhhaI2nkc8kbjgAZt6LcXxxFU1jbrpcai1MtMpgma6fM+wkMBicMEj4O74O7qM5HOFXrrHT1MtJTQ2p8UTrU+nlpZbe+pNFl2BhreQTh/rdHbAQVsxRtZYqGuq3VUnpMczmCN76eqkh3tBJAdscM4ycZ6ZK3TVxiJ7EwgdQ+hv7Mneg5nozDAItg2ukbvZjjjBPzcqNrLcax12fYbXPS0T6KGOaEUzqb0hzZcua1jg0k93ubnGDuAzxxdZLTQy2tlsMDW0bGsa2JhLQA0gtAx5EBe89ZTUrZHVFRFE2ON0rzI8N2sHVxz0A8SldTEYjv5GFcsUEB1JU1Vrt8tDbTSMjka+kdTCSUOJBDHBpy1vBdjxAyccWlEXO05nKiIiyCIiAiIgKkdrH7RZfxun+1aruqR2sftFl/G6f7Vq7aHza+KTwXdERcVEREBERBSNAfffWP5ak/RaruqRoD776x/LUn6LVd111vj8vRI4CLsxpe8NHUr1nZExgaw5fnk5XLKvJhxI0nwIWZLRtdksO0+XgsFSsbt8bXeYUtuHnTH9j2EYc3ghUarqrvTNulLdbhcYaqemqn0joRAaZ7WguGwhm9rmtxw728u6i5Nm2VjieATgrzpLDaaCqkqqS2UkFRICHyRwta5wJyRkDxPJ80rMV4wqkGWoprVabbDcbrNVyUYqi+D0ZpEe1oy5z2hu0EjGOfPIXhZ7jdtQutDH3WakZPZ2VUxpo49z5C4DOXNcAOvAHl89zqNK2B1JHF7jUHdwEvib6O3DCcZwMcZwPoHkusNDSUzmOgpoYiyPumljANrM52jHQZ8F2jUrMcN6YVC1XO6X42ylluctG51u9Jkmp2Rh88gfsPwmuAAxkgDq8eHBxYdV3WG2iaeRk01fR7beQwBrqlsvdZGPB++J4HPG7HAVwqLFaaumhpqm2UksEOe6jfC0tZnrgY4ysh9BRyCmD6WBwpnB0GYwe6IGAW/weDjhXbr3Iplwq73T0eqKpt7nBssbXQMbDFtkLaaOR2/LckOcTwCMZPsx0v1dUiqrzHT+kPgu1AYYYwxjnktYdu446k9XHj5Fdn0NJJHUsfSwuZVjFQ0sBEvqhvrfwvVAHPgMI6go3yOe6lhL3PbI5xYMl7fguPtGBg+GEjUju97hWrdd62aXT7pK7vfT5Z/SI+7DBG5rCe6AxkbHNI55yDnyUrp64TXBlydLMJRDcJoYyAPVa0gAceXKlZrHabpRyR1FupJN8vfPD4WndJjG88fCwMZ6rzpaGlt8XcUlNDTRg57uJgY3PyD5Fib1mN0b1Zb5nyRhjjnCyaKTLSw+HIWEu0bzG8OHgucxuEsi6scHtDm9CuywoiIgIiICIiDDuja11qq226SOOuMLhTvl+A2TB2k+zOFQ6+prZ6COhmul5pq6G6UInZUejlzWvkAaWuYza5pIJGect5A6LYVRTw1cElPURMmhlaWPjkaHNc09QQeoWDHp6zQ0M1DHaqNtJOQ6WEQt2vIxguGOSMD6At0tEcYJVTUd9raJ9RLb625PFsmp6aoc4UwgdI4sJDgQHlzmyNztwASMeIS4XG8sp9R3SO8TxttdcI4KVsUfduYGROLX5aXHO9wyCMK0u01Y31DZ3WehdM1jWB5gaSGtGAM48BwPYsx1vonxVET6SB0dQ7fMwxgiR2AMuHicAdfILUalYxu97kUy63e6spdSXeK5yQOs85ZDQNjjLJQ1jHBr8tLiXl2BgjGW48c5Ed6ubrwzTpqT6e24ufJLsbk0QAlDsYx++ZDnGc5PXlWSex2qquEdfUW2klrI8bJ3wtL246YJGePDyWSKOlFca4U0XpZj7oz7Bv2Zzt3dcZ5x5qbdcYwKRaLhefRNN3Spu81QbjVmCendFG2LaWSEEYaHBwLGnOeeeOmIaW+V9EbHcIYmumdb7gyWdsTdlNH6VAHTOY3GQ0DJA5Pj4lbObb6NkVPEykgbHTu3wsEYAjdgjLR4Hk9PMriK3UUDo3RUcEZjY+NhbGBta4hzgPIEgEjxIC11tc5x738zCBhutRBc7zTyXDvaejtVNURSvDBku77dISAAc7Gny44AUrp6qmrtNWqrqX7556OGWR2ANziwEnA46lcS6bsc4phLZ6F4pmBkAdTtPdtHRreOAPLopCGGKngjghjbHFG0MYxgwGtAwAAOgAXO0xPBXqvCoh75oxgOHTK90WRhtoT++f8AQFktY1rNgHGMLuiZESWODnDaeOvC6qXwouVuyVzfAFbico6IiKgqvf6m40F0FZNVVkNmYxmX0QiJjfuO4yte0uLSC0epyOePFWhYNTZbXWVjKypt1LNUs27ZZImucMHI5I8DyPJbpMRO8VejqpbfHqGpnulwkL7maWGONsRcHuEbWbNzcZ5AG47cdfNYzbxeQysoRXVEU0V1paZss7YXysjlDS5p2jYTySOOMjOVcJ7JaqqWolnt1LK+paGzOfE0mQDGA7jnGB9A8l2gs9spYhFBb6WJge2QNZE0Dc3lrunUea31le5MKtU3O52+eutguUsgFZSQsrJmRl8LJvhdGhpORhpI6uGc4wu0t0udqutRC+4SVdDQT0zqiSVjN/dzB7HNcWtA9R2x+QAdp5yrXNb6KobUNmpIJG1LQ2cPjBEoHQOz1x7V5w2i201BLQQ0FNHSShwkgbE0MfuGDuGMHI65Tbr2wYVanuF3u1ba9tzlpaW5uqp2d1HHuEDdgi2lzTjI9Yk5+GR5Y4pLnWzz2+CpnE7mz3GnfK+Nge8RFzWk4HBwBnbgFXFtJTMdA5tPEHQNLISGD9jacAhvkOBwPILo230TXNc2kgDmue8ERjIc/wCGfld4+adZXu97zDXlnv1xZoSpmEzqKa3WeE01MWMJczumkVBJzkEggDoNpzz0uZuEp1nHbmzAwe57p3RgD4XeNaHefTPsWf7mUG2NvoVPtihNOwd03DYzgFg44acDjpwF50NltdseXUFupaZxBaXQxNaSDjjIHTgfQFLXrPYYZyIi5KIiICIiAiIgIiICq1bUXGi1GJK6qrIrbNURxUrqYROiBcGt2ShzS8EvJw4HGC3p42lYJstrdcfdE26lNbkO9IMTd+QMA5xnOOM+S3WYjiKnaamej00xr7ndKirrrjUQQCIQF4c2aVzg0uaGjLWOJ3dMerjgLpRXa71zbfQ+6M8D33aoo5ZtsTpTGyJ7wCQCzcC0DIHgrXLp+zzicS2ujf6RIJZcwtO94zhx45PJ59pXvBa7fTCIQUNNEInF8Yjia3Y4t2kjA4O3j5OF0nUrvnCYVSO5XN08dndcpW7rtLRmuLI+9MbYe9a34O3cScZ29AeM8rhmoK21V0r7hXme1UVbJQz1D2MBIMLJWPcWgDLXbozjAJcOMq2T2q31UE0FRQ08sUz+8lY+MEPfx6xHieBz14C6+5Ft9zfc33PpfQeP8X7pvd9c/Bxjrz8qm3XtgwrFBJfblcKSkq7rUUZlt5rJWQRx72PdIdrMuaRhrSG9MnaOeuYi43asuWlat9U9jny6XqpJHCNoLnj1c5xkZ8hwtj9xD6R6R3TO+2bO82jdtznGfLPgsf3Jt3cmH0Cm7owmAs7puO7d8JmMfBPiOiRqRnOBVfd+4yW+erkmdSVDLpSUr6FzGZponTsadx53F7HZ3A4AIA5BJnqKvln1Xd6EzB0FNT0zmxgD1HP73dz15DW9VnT2ygqjMaiip5e+jEUveRh29gJIa7PUAk8e1cUNqt9sDhQ0VPTbgA7uYw3cASRnHXlx+kqTasxO73uGWiIuSiIiAiIgKkdrH7RZfxun+1aruqR2sftFl/G6f7Vq7aHza+KTwXdERcVEREBERBSNAfffWP5ak/RaruqHRTDTHajcKSp9Si1C1lRSyHhvfsG17M+ZHP0BXxddb4s98QkMmiAMpPkF5TtLZng+eV0a4tOWkg+xcySOkILuoGFx7VdVl0cv+aJ9oWIvSAEzM29QcqzwHerGKgnzAK9qWoziN558CuK1h9WQdOhWGpxgSz2CRhaehUbOxjJS1h4H9K6948dHu+ldUiMAiIqCIiDvFIYnhw+cea96hjZGCaP51ir2gm7p2Dyw9QpPePFF7TwmN25vLDyCvSOkEkQcHEEhXI4pJtru7J4PT5VnqKkjdE7DhjyKz6ebvY+fhDgrNo7VeyIiyCIiAiIgIiICIiAiIgIiICIiAiIgIiICxqin731m4Dv6VkonARb4JWDJacDxC81MKKlbslc3yK3E5R0REVBERAREQEREBERAREQEREBERAREQEREBERAREQEREBERAREQEREBERAREQFSO1f9o0g/wDvdP8AatV3VC1lMNQapsmk6U7+7qGXC4EciKGPlrXf7xP9Hmuuj8yJ7t/kk8F9REXJRERAREQROotO2/U9qfQXBjizIfHIw4fE8dHMPgQqzFUa90yPR5qCDU1GzhlTFMIKgN/ltdw4/J85V8RdK6kxGJjMGFI9/F9+Id4+uxPfvffiHefrsV3RXbp9PrzTCke/i+/EO8/XYvWDXt8ieSdBXk5GPhsVyRNun0+vM3qm7tDvZ9U9n95LT1/ZGLFdra+g5Ggrzg9PXZ/arssqCISMI3ZB6jxB81Nukf4+vNd7X3v3vvxDvP12J7+L78Q7x9divUkbon7XfMfNdFesp9PrzMSpHv3vvxDvP12J79778Q7z9diu6Jt0+n15phSPfvffiHefrsT37334h3n67Fd0Tbp9PrzMKR79778Q7z9die/e+/EO8/XYruibdPp9eZhUIdf31jNjtA3lzfD12LIZru/MaGt7Pb3gfy4/7VZ1IQyGWEhpw8DCza9Pojznmqjya5v0rNruz29/Xj4/nWKzXV/p5cnQV5HmN7OR9Kv/AH0sJxM3I/hBJWtqWboyC4eCRqVj/CPOeZhS29oF+eMt7P70R7JI/wC1c+/7UH+z29/Xj/tVqaZIH5wQfI+KzoqhkvA4d5FSb0j/AAj88xR/f9qD/Z7e/rx/2p7/ALUH+z29/Xj/ALVfUU6yn0R+eZhQvf8Aag/2e3v68f8Aanv+1B/s9vf14/7VfUTrKfRH55mFC9/2oP8AZ7e/rx/2p7/tQf7Pb39eP+1X1E6yn0R+eZhQvf8Aag/2e3v68f8Aanv+1B/s9vf14/7VfUTrKfRH55mFC9/2oP8AZ7e/rx/2p7/tQf7Pb39eP+1X1E6yn0R+eZhQvf8Aag/2e3v68f8Aanv+1B/s9vf14/7VfUTrKfRH55mFC9/2oP8AZ7e/rx/2p7/tQf7Pb39eP+1X1E6yn0R+eZhQvf8Aag/2e3v68f8Aanv+1B/s9vf14/7VfUTrKfRH55mFC9/2oP8AZ7e/rx/2p7/tQf7Pb39eP+1X1E6yn0R+eZhQvf8Aag/2e3v68f8Aanv+1B/s9vf14/7VfUTrKfRH55mFBd2gX5jcns+vQHtfH/asA65vzjk6EvJJ/lsWwq0Ow3j1R1+VYgBJwBkrdb0+mPOeZvUf38X34h3j67E9/F9+Id4+uxXp0T2DLmEBdFesp9Mec80wpHv3vvxDvP12J79778Q7z9diu6Jt0+n15mFI9+99+Id5+uxPfvffiHefrsV3RNun0+vMwpHv3vvxDvP12J79778Q7z9diu6Jt0+n15mFI9+99+Id5+uxPfvffiHefrsV3RNun0+vMwpHv3vvxDvP12J79778Q7z9diu6Jt0+n15mFI9+99+Id5+uxPfvffiHefrsV3RNun0+vMwpHv3vvxDvP12J79778Q7z9diu6Jt0+n15mFI9+99+Id5+uxPfvffiHefrsV3RNun0+vMwpHv3vvxDvP12J79778Q7z9diu6Jt0+n15mFI9+99+Id5+uxPfvffiHefrsV3RNun0+vMwpHv3vvxDvP12J79778Q7z9diu6Jt0+n15mFI9+99+Id5+uxPfvffiHefrsV3RNun0+vMwpHv3vvxDvP12J79778Q7z9diu6Jt0+n15mFI9+99+Id5+uxPfvffiHefrsV3RNun0+vMwpHv3vvxDvP12J79778Q7z9diu6Jt0+n15mFI9+99+Id5+uxPfvffiHefrsV3RNun0+vMwpHv3vvxDvP12J79778Q7z9diu6Jt0+n15mFEku+vL43uLbYILFG7g1twnbK9o/kxt8flyFO6Y0rSaZpptkslVXVLu8q62fmSd/mfIDwHh/Op5FLamY2YjEGBERc1EREBERAREQF3h2mUB49U8IiBMxrJC1pyAuiIkAu0chjeHDwREEg5rKmIH6D5FR72Fjy09QiLNVdURFpBERAREQF605e2UFgJ8wPJESRJEAjBGQo+eIwSbmEhp6EeCIsRxVlsfHMzZuDjjlYD2uhlIBwQeCiKxxRnwTd6zP74dQvZEWZUREQEREBERAREQEREBERAREQEREBERBwQCMEZC4axjPgtA+QIiA9u9hafEKJRFqoIiLSCIiAiIgIiICIiAiIgIiICIiAiIgIiICIiAiIgIiICIiAiIgIiICIiAiIgIiICIiD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19" name="TekstniOkvir 18"/>
          <p:cNvSpPr txBox="1"/>
          <p:nvPr/>
        </p:nvSpPr>
        <p:spPr>
          <a:xfrm>
            <a:off x="8686799" y="1298033"/>
            <a:ext cx="3414409" cy="361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Bacanje hrane je grijeh.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Budimo dobar primjer drugima racionalnim korištenjem namirnica.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Smanjenjem otpada od hrane štitimo okoliš.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Kupujmo manje količine hrane, tako štedimo novac.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Spriječimo bacanje hrane čitanjem uputa na proizvodu.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/>
              <a:t>Budimo umjereni, gajimo životnu disciplinu i solidarnost.</a:t>
            </a:r>
          </a:p>
        </p:txBody>
      </p:sp>
      <p:sp>
        <p:nvSpPr>
          <p:cNvPr id="20" name="TekstniOkvir 19"/>
          <p:cNvSpPr txBox="1"/>
          <p:nvPr/>
        </p:nvSpPr>
        <p:spPr>
          <a:xfrm>
            <a:off x="5844768" y="5241056"/>
            <a:ext cx="5684061" cy="1200329"/>
          </a:xfrm>
          <a:prstGeom prst="rect">
            <a:avLst/>
          </a:prstGeom>
          <a:noFill/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b="1" dirty="0"/>
              <a:t>Pravi odgoj za odgovornost sadrži autentično obraćenje </a:t>
            </a:r>
          </a:p>
          <a:p>
            <a:pPr>
              <a:lnSpc>
                <a:spcPct val="150000"/>
              </a:lnSpc>
            </a:pPr>
            <a:r>
              <a:rPr lang="hr-HR" b="1" dirty="0"/>
              <a:t>u načinu mišljenja i u ponašanju. 	              </a:t>
            </a:r>
          </a:p>
          <a:p>
            <a:pPr algn="r"/>
            <a:r>
              <a:rPr lang="hr-HR" i="1" dirty="0"/>
              <a:t>I. Pavao II.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="" xmlns:a16="http://schemas.microsoft.com/office/drawing/2014/main" id="{046EB108-DF8C-63D2-24B4-18BB6F01FB87}"/>
              </a:ext>
            </a:extLst>
          </p:cNvPr>
          <p:cNvGrpSpPr/>
          <p:nvPr/>
        </p:nvGrpSpPr>
        <p:grpSpPr>
          <a:xfrm>
            <a:off x="2969297" y="1102806"/>
            <a:ext cx="5530383" cy="3975736"/>
            <a:chOff x="3303440" y="1102806"/>
            <a:chExt cx="5196242" cy="3703702"/>
          </a:xfrm>
        </p:grpSpPr>
        <p:pic>
          <p:nvPicPr>
            <p:cNvPr id="3" name="Slika 2">
              <a:extLst>
                <a:ext uri="{FF2B5EF4-FFF2-40B4-BE49-F238E27FC236}">
                  <a16:creationId xmlns="" xmlns:a16="http://schemas.microsoft.com/office/drawing/2014/main" id="{D96954D8-BE2A-5DFD-FA09-279B794E9B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9694" y="1102806"/>
              <a:ext cx="5189988" cy="3459992"/>
            </a:xfrm>
            <a:prstGeom prst="rect">
              <a:avLst/>
            </a:prstGeom>
          </p:spPr>
        </p:pic>
        <p:sp>
          <p:nvSpPr>
            <p:cNvPr id="9" name="TekstniOkvir 8">
              <a:extLst>
                <a:ext uri="{FF2B5EF4-FFF2-40B4-BE49-F238E27FC236}">
                  <a16:creationId xmlns="" xmlns:a16="http://schemas.microsoft.com/office/drawing/2014/main" id="{4ABB4805-E2BA-C8AD-CF29-482958602B22}"/>
                </a:ext>
              </a:extLst>
            </p:cNvPr>
            <p:cNvSpPr txBox="1"/>
            <p:nvPr/>
          </p:nvSpPr>
          <p:spPr>
            <a:xfrm>
              <a:off x="3303440" y="4562798"/>
              <a:ext cx="2444558" cy="243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Slika 1 – dok jedni bacaju, drugi gladuju</a:t>
              </a:r>
            </a:p>
          </p:txBody>
        </p:sp>
      </p:grpSp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25816E5C-F906-9DB4-2829-B2A78A2CC6A2}"/>
              </a:ext>
            </a:extLst>
          </p:cNvPr>
          <p:cNvSpPr txBox="1"/>
          <p:nvPr/>
        </p:nvSpPr>
        <p:spPr>
          <a:xfrm rot="20389631">
            <a:off x="2763056" y="1641648"/>
            <a:ext cx="2399235" cy="2457672"/>
          </a:xfrm>
          <a:custGeom>
            <a:avLst/>
            <a:gdLst>
              <a:gd name="connsiteX0" fmla="*/ 0 w 2063488"/>
              <a:gd name="connsiteY0" fmla="*/ 0 h 1569660"/>
              <a:gd name="connsiteX1" fmla="*/ 2063488 w 2063488"/>
              <a:gd name="connsiteY1" fmla="*/ 0 h 1569660"/>
              <a:gd name="connsiteX2" fmla="*/ 2063488 w 2063488"/>
              <a:gd name="connsiteY2" fmla="*/ 1569660 h 1569660"/>
              <a:gd name="connsiteX3" fmla="*/ 0 w 2063488"/>
              <a:gd name="connsiteY3" fmla="*/ 1569660 h 1569660"/>
              <a:gd name="connsiteX4" fmla="*/ 0 w 2063488"/>
              <a:gd name="connsiteY4" fmla="*/ 0 h 1569660"/>
              <a:gd name="connsiteX0" fmla="*/ 0 w 2076421"/>
              <a:gd name="connsiteY0" fmla="*/ 241152 h 1810812"/>
              <a:gd name="connsiteX1" fmla="*/ 2076421 w 2076421"/>
              <a:gd name="connsiteY1" fmla="*/ 0 h 1810812"/>
              <a:gd name="connsiteX2" fmla="*/ 2063488 w 2076421"/>
              <a:gd name="connsiteY2" fmla="*/ 1810812 h 1810812"/>
              <a:gd name="connsiteX3" fmla="*/ 0 w 2076421"/>
              <a:gd name="connsiteY3" fmla="*/ 1810812 h 1810812"/>
              <a:gd name="connsiteX4" fmla="*/ 0 w 2076421"/>
              <a:gd name="connsiteY4" fmla="*/ 241152 h 1810812"/>
              <a:gd name="connsiteX0" fmla="*/ 0 w 2076421"/>
              <a:gd name="connsiteY0" fmla="*/ 241152 h 2023903"/>
              <a:gd name="connsiteX1" fmla="*/ 2076421 w 2076421"/>
              <a:gd name="connsiteY1" fmla="*/ 0 h 2023903"/>
              <a:gd name="connsiteX2" fmla="*/ 2051405 w 2076421"/>
              <a:gd name="connsiteY2" fmla="*/ 2023903 h 2023903"/>
              <a:gd name="connsiteX3" fmla="*/ 0 w 2076421"/>
              <a:gd name="connsiteY3" fmla="*/ 1810812 h 2023903"/>
              <a:gd name="connsiteX4" fmla="*/ 0 w 2076421"/>
              <a:gd name="connsiteY4" fmla="*/ 241152 h 2023903"/>
              <a:gd name="connsiteX0" fmla="*/ 247963 w 2324384"/>
              <a:gd name="connsiteY0" fmla="*/ 241152 h 2023903"/>
              <a:gd name="connsiteX1" fmla="*/ 2324384 w 2324384"/>
              <a:gd name="connsiteY1" fmla="*/ 0 h 2023903"/>
              <a:gd name="connsiteX2" fmla="*/ 2299368 w 2324384"/>
              <a:gd name="connsiteY2" fmla="*/ 2023903 h 2023903"/>
              <a:gd name="connsiteX3" fmla="*/ 0 w 2324384"/>
              <a:gd name="connsiteY3" fmla="*/ 2022364 h 2023903"/>
              <a:gd name="connsiteX4" fmla="*/ 247963 w 2324384"/>
              <a:gd name="connsiteY4" fmla="*/ 241152 h 2023903"/>
              <a:gd name="connsiteX0" fmla="*/ 0 w 2409219"/>
              <a:gd name="connsiteY0" fmla="*/ 0 h 2292789"/>
              <a:gd name="connsiteX1" fmla="*/ 2409219 w 2409219"/>
              <a:gd name="connsiteY1" fmla="*/ 268886 h 2292789"/>
              <a:gd name="connsiteX2" fmla="*/ 2384203 w 2409219"/>
              <a:gd name="connsiteY2" fmla="*/ 2292789 h 2292789"/>
              <a:gd name="connsiteX3" fmla="*/ 84835 w 2409219"/>
              <a:gd name="connsiteY3" fmla="*/ 2291250 h 2292789"/>
              <a:gd name="connsiteX4" fmla="*/ 0 w 2409219"/>
              <a:gd name="connsiteY4" fmla="*/ 0 h 2292789"/>
              <a:gd name="connsiteX0" fmla="*/ 0 w 2405813"/>
              <a:gd name="connsiteY0" fmla="*/ 0 h 2405032"/>
              <a:gd name="connsiteX1" fmla="*/ 2405813 w 2405813"/>
              <a:gd name="connsiteY1" fmla="*/ 381129 h 2405032"/>
              <a:gd name="connsiteX2" fmla="*/ 2380797 w 2405813"/>
              <a:gd name="connsiteY2" fmla="*/ 2405032 h 2405032"/>
              <a:gd name="connsiteX3" fmla="*/ 81429 w 2405813"/>
              <a:gd name="connsiteY3" fmla="*/ 2403493 h 2405032"/>
              <a:gd name="connsiteX4" fmla="*/ 0 w 2405813"/>
              <a:gd name="connsiteY4" fmla="*/ 0 h 2405032"/>
              <a:gd name="connsiteX0" fmla="*/ 0 w 2412279"/>
              <a:gd name="connsiteY0" fmla="*/ 0 h 2405032"/>
              <a:gd name="connsiteX1" fmla="*/ 2412279 w 2412279"/>
              <a:gd name="connsiteY1" fmla="*/ 240500 h 2405032"/>
              <a:gd name="connsiteX2" fmla="*/ 2380797 w 2412279"/>
              <a:gd name="connsiteY2" fmla="*/ 2405032 h 2405032"/>
              <a:gd name="connsiteX3" fmla="*/ 81429 w 2412279"/>
              <a:gd name="connsiteY3" fmla="*/ 2403493 h 2405032"/>
              <a:gd name="connsiteX4" fmla="*/ 0 w 2412279"/>
              <a:gd name="connsiteY4" fmla="*/ 0 h 2405032"/>
              <a:gd name="connsiteX0" fmla="*/ 0 w 2412279"/>
              <a:gd name="connsiteY0" fmla="*/ 0 h 2503214"/>
              <a:gd name="connsiteX1" fmla="*/ 2412279 w 2412279"/>
              <a:gd name="connsiteY1" fmla="*/ 240500 h 2503214"/>
              <a:gd name="connsiteX2" fmla="*/ 2378242 w 2412279"/>
              <a:gd name="connsiteY2" fmla="*/ 2503214 h 2503214"/>
              <a:gd name="connsiteX3" fmla="*/ 81429 w 2412279"/>
              <a:gd name="connsiteY3" fmla="*/ 2403493 h 2503214"/>
              <a:gd name="connsiteX4" fmla="*/ 0 w 2412279"/>
              <a:gd name="connsiteY4" fmla="*/ 0 h 2503214"/>
              <a:gd name="connsiteX0" fmla="*/ 0 w 2412279"/>
              <a:gd name="connsiteY0" fmla="*/ 0 h 2560981"/>
              <a:gd name="connsiteX1" fmla="*/ 2412279 w 2412279"/>
              <a:gd name="connsiteY1" fmla="*/ 240500 h 2560981"/>
              <a:gd name="connsiteX2" fmla="*/ 2378242 w 2412279"/>
              <a:gd name="connsiteY2" fmla="*/ 2503214 h 2560981"/>
              <a:gd name="connsiteX3" fmla="*/ 88567 w 2412279"/>
              <a:gd name="connsiteY3" fmla="*/ 2560981 h 2560981"/>
              <a:gd name="connsiteX4" fmla="*/ 0 w 2412279"/>
              <a:gd name="connsiteY4" fmla="*/ 0 h 2560981"/>
              <a:gd name="connsiteX0" fmla="*/ 0 w 2382172"/>
              <a:gd name="connsiteY0" fmla="*/ 0 h 2746633"/>
              <a:gd name="connsiteX1" fmla="*/ 2382172 w 2382172"/>
              <a:gd name="connsiteY1" fmla="*/ 426152 h 2746633"/>
              <a:gd name="connsiteX2" fmla="*/ 2348135 w 2382172"/>
              <a:gd name="connsiteY2" fmla="*/ 2688866 h 2746633"/>
              <a:gd name="connsiteX3" fmla="*/ 58460 w 2382172"/>
              <a:gd name="connsiteY3" fmla="*/ 2746633 h 2746633"/>
              <a:gd name="connsiteX4" fmla="*/ 0 w 2382172"/>
              <a:gd name="connsiteY4" fmla="*/ 0 h 2746633"/>
              <a:gd name="connsiteX0" fmla="*/ 0 w 2382172"/>
              <a:gd name="connsiteY0" fmla="*/ 0 h 2785509"/>
              <a:gd name="connsiteX1" fmla="*/ 2382172 w 2382172"/>
              <a:gd name="connsiteY1" fmla="*/ 426152 h 2785509"/>
              <a:gd name="connsiteX2" fmla="*/ 2348135 w 2382172"/>
              <a:gd name="connsiteY2" fmla="*/ 2688866 h 2785509"/>
              <a:gd name="connsiteX3" fmla="*/ 46214 w 2382172"/>
              <a:gd name="connsiteY3" fmla="*/ 2785509 h 2785509"/>
              <a:gd name="connsiteX4" fmla="*/ 0 w 2382172"/>
              <a:gd name="connsiteY4" fmla="*/ 0 h 2785509"/>
              <a:gd name="connsiteX0" fmla="*/ 0 w 2382172"/>
              <a:gd name="connsiteY0" fmla="*/ 0 h 2785509"/>
              <a:gd name="connsiteX1" fmla="*/ 2382172 w 2382172"/>
              <a:gd name="connsiteY1" fmla="*/ 426152 h 2785509"/>
              <a:gd name="connsiteX2" fmla="*/ 2332828 w 2382172"/>
              <a:gd name="connsiteY2" fmla="*/ 2737461 h 2785509"/>
              <a:gd name="connsiteX3" fmla="*/ 46214 w 2382172"/>
              <a:gd name="connsiteY3" fmla="*/ 2785509 h 2785509"/>
              <a:gd name="connsiteX4" fmla="*/ 0 w 2382172"/>
              <a:gd name="connsiteY4" fmla="*/ 0 h 2785509"/>
              <a:gd name="connsiteX0" fmla="*/ 0 w 2414490"/>
              <a:gd name="connsiteY0" fmla="*/ 0 h 2785509"/>
              <a:gd name="connsiteX1" fmla="*/ 2414490 w 2414490"/>
              <a:gd name="connsiteY1" fmla="*/ 237780 h 2785509"/>
              <a:gd name="connsiteX2" fmla="*/ 2332828 w 2414490"/>
              <a:gd name="connsiteY2" fmla="*/ 2737461 h 2785509"/>
              <a:gd name="connsiteX3" fmla="*/ 46214 w 2414490"/>
              <a:gd name="connsiteY3" fmla="*/ 2785509 h 2785509"/>
              <a:gd name="connsiteX4" fmla="*/ 0 w 2414490"/>
              <a:gd name="connsiteY4" fmla="*/ 0 h 2785509"/>
              <a:gd name="connsiteX0" fmla="*/ 30324 w 2368276"/>
              <a:gd name="connsiteY0" fmla="*/ 0 h 3066921"/>
              <a:gd name="connsiteX1" fmla="*/ 2368276 w 2368276"/>
              <a:gd name="connsiteY1" fmla="*/ 519192 h 3066921"/>
              <a:gd name="connsiteX2" fmla="*/ 2286614 w 2368276"/>
              <a:gd name="connsiteY2" fmla="*/ 3018873 h 3066921"/>
              <a:gd name="connsiteX3" fmla="*/ 0 w 2368276"/>
              <a:gd name="connsiteY3" fmla="*/ 3066921 h 3066921"/>
              <a:gd name="connsiteX4" fmla="*/ 30324 w 2368276"/>
              <a:gd name="connsiteY4" fmla="*/ 0 h 3066921"/>
              <a:gd name="connsiteX0" fmla="*/ 61283 w 2399235"/>
              <a:gd name="connsiteY0" fmla="*/ 0 h 3319848"/>
              <a:gd name="connsiteX1" fmla="*/ 2399235 w 2399235"/>
              <a:gd name="connsiteY1" fmla="*/ 519192 h 3319848"/>
              <a:gd name="connsiteX2" fmla="*/ 2317573 w 2399235"/>
              <a:gd name="connsiteY2" fmla="*/ 3018873 h 3319848"/>
              <a:gd name="connsiteX3" fmla="*/ 0 w 2399235"/>
              <a:gd name="connsiteY3" fmla="*/ 3319848 h 3319848"/>
              <a:gd name="connsiteX4" fmla="*/ 61283 w 2399235"/>
              <a:gd name="connsiteY4" fmla="*/ 0 h 3319848"/>
              <a:gd name="connsiteX0" fmla="*/ 61283 w 2399235"/>
              <a:gd name="connsiteY0" fmla="*/ 0 h 3319848"/>
              <a:gd name="connsiteX1" fmla="*/ 2399235 w 2399235"/>
              <a:gd name="connsiteY1" fmla="*/ 519192 h 3319848"/>
              <a:gd name="connsiteX2" fmla="*/ 2334402 w 2399235"/>
              <a:gd name="connsiteY2" fmla="*/ 3269964 h 3319848"/>
              <a:gd name="connsiteX3" fmla="*/ 0 w 2399235"/>
              <a:gd name="connsiteY3" fmla="*/ 3319848 h 3319848"/>
              <a:gd name="connsiteX4" fmla="*/ 61283 w 2399235"/>
              <a:gd name="connsiteY4" fmla="*/ 0 h 33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9235" h="3319848">
                <a:moveTo>
                  <a:pt x="61283" y="0"/>
                </a:moveTo>
                <a:lnTo>
                  <a:pt x="2399235" y="519192"/>
                </a:lnTo>
                <a:lnTo>
                  <a:pt x="2334402" y="3269964"/>
                </a:lnTo>
                <a:lnTo>
                  <a:pt x="0" y="3319848"/>
                </a:lnTo>
                <a:lnTo>
                  <a:pt x="61283" y="0"/>
                </a:lnTo>
                <a:close/>
              </a:path>
            </a:pathLst>
          </a:custGeom>
          <a:solidFill>
            <a:srgbClr val="CFC4C0"/>
          </a:solidFill>
        </p:spPr>
        <p:txBody>
          <a:bodyPr wrap="square" rtlCol="0">
            <a:spAutoFit/>
          </a:bodyPr>
          <a:lstStyle/>
          <a:p>
            <a:pPr algn="ctr"/>
            <a:endParaRPr lang="hr-HR" sz="3200" dirty="0"/>
          </a:p>
          <a:p>
            <a:pPr algn="ctr"/>
            <a:r>
              <a:rPr lang="hr-HR" sz="3200" dirty="0"/>
              <a:t>Siromašan</a:t>
            </a:r>
          </a:p>
          <a:p>
            <a:pPr algn="ctr"/>
            <a:r>
              <a:rPr lang="hr-HR" sz="3200" dirty="0"/>
              <a:t> i </a:t>
            </a:r>
          </a:p>
          <a:p>
            <a:pPr algn="ctr"/>
            <a:r>
              <a:rPr lang="hr-HR" sz="3200" dirty="0"/>
              <a:t>gladan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="" xmlns:a16="http://schemas.microsoft.com/office/drawing/2014/main" id="{6ADB3478-43F1-2615-8FC2-F5AC8A232509}"/>
              </a:ext>
            </a:extLst>
          </p:cNvPr>
          <p:cNvSpPr/>
          <p:nvPr/>
        </p:nvSpPr>
        <p:spPr>
          <a:xfrm>
            <a:off x="2216543" y="1837033"/>
            <a:ext cx="755929" cy="1912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90E2EA9-C6D3-641A-4172-7721FC044096}"/>
              </a:ext>
            </a:extLst>
          </p:cNvPr>
          <p:cNvSpPr txBox="1"/>
          <p:nvPr/>
        </p:nvSpPr>
        <p:spPr>
          <a:xfrm>
            <a:off x="90792" y="1298033"/>
            <a:ext cx="2691387" cy="429348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400" dirty="0">
                <a:latin typeface="Calibri" panose="020F0502020204030204" pitchFamily="34" charset="0"/>
              </a:rPr>
              <a:t>Nepotrebno bacanje hrane događa se u čitavom lancu opskrbe hranom: u fazama proizvodnje, prerade, distribucije, prodaje i potrošnje.</a:t>
            </a:r>
            <a:endParaRPr lang="hr-HR" sz="14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>
                <a:latin typeface="Calibri" panose="020F0502020204030204" pitchFamily="34" charset="0"/>
              </a:rPr>
              <a:t>Oko </a:t>
            </a:r>
            <a:r>
              <a:rPr lang="en-US" sz="1400" dirty="0">
                <a:latin typeface="Calibri" panose="020F0502020204030204" pitchFamily="34" charset="0"/>
              </a:rPr>
              <a:t>1/3 hrane u </a:t>
            </a:r>
            <a:r>
              <a:rPr lang="en-US" sz="1400" dirty="0" err="1">
                <a:latin typeface="Calibri" panose="020F0502020204030204" pitchFamily="34" charset="0"/>
              </a:rPr>
              <a:t>svijetu</a:t>
            </a:r>
            <a:r>
              <a:rPr lang="hr-HR" sz="1400" dirty="0">
                <a:latin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</a:rPr>
              <a:t>koja</a:t>
            </a:r>
            <a:r>
              <a:rPr lang="en-US" sz="1400" dirty="0">
                <a:latin typeface="Calibri" panose="020F0502020204030204" pitchFamily="34" charset="0"/>
              </a:rPr>
              <a:t> se </a:t>
            </a:r>
            <a:r>
              <a:rPr lang="en-US" sz="1400" dirty="0" err="1">
                <a:latin typeface="Calibri" panose="020F0502020204030204" pitchFamily="34" charset="0"/>
              </a:rPr>
              <a:t>proizv</a:t>
            </a:r>
            <a:r>
              <a:rPr lang="hr-HR" sz="1400" dirty="0" err="1">
                <a:latin typeface="Calibri" panose="020F0502020204030204" pitchFamily="34" charset="0"/>
              </a:rPr>
              <a:t>ede</a:t>
            </a:r>
            <a:r>
              <a:rPr lang="hr-HR" sz="1400" dirty="0">
                <a:latin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</a:rPr>
              <a:t>završi</a:t>
            </a:r>
            <a:r>
              <a:rPr lang="en-US" sz="1400" dirty="0">
                <a:latin typeface="Calibri" panose="020F0502020204030204" pitchFamily="34" charset="0"/>
              </a:rPr>
              <a:t> u </a:t>
            </a:r>
            <a:r>
              <a:rPr lang="en-US" sz="1400" dirty="0" err="1">
                <a:latin typeface="Calibri" panose="020F0502020204030204" pitchFamily="34" charset="0"/>
              </a:rPr>
              <a:t>otpadu</a:t>
            </a:r>
            <a:r>
              <a:rPr lang="hr-HR" sz="1400" dirty="0">
                <a:latin typeface="Calibri" panose="020F0502020204030204" pitchFamily="34" charset="0"/>
              </a:rPr>
              <a:t>, a to može nahraniti dvije milijarde ljudi što je oko dvije populacije Afrike.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400" dirty="0">
                <a:latin typeface="Calibri" panose="020F0502020204030204" pitchFamily="34" charset="0"/>
              </a:rPr>
              <a:t>Svaki sedmi čovjek u svijetu je gladan.</a:t>
            </a:r>
          </a:p>
        </p:txBody>
      </p:sp>
    </p:spTree>
    <p:extLst>
      <p:ext uri="{BB962C8B-B14F-4D97-AF65-F5344CB8AC3E}">
        <p14:creationId xmlns:p14="http://schemas.microsoft.com/office/powerpoint/2010/main" val="35662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17269F9-F4B8-9155-D919-AFE85AF4AAC2}"/>
              </a:ext>
            </a:extLst>
          </p:cNvPr>
          <p:cNvSpPr txBox="1"/>
          <p:nvPr/>
        </p:nvSpPr>
        <p:spPr>
          <a:xfrm>
            <a:off x="2702836" y="268391"/>
            <a:ext cx="7219377" cy="638636"/>
          </a:xfrm>
          <a:custGeom>
            <a:avLst/>
            <a:gdLst>
              <a:gd name="connsiteX0" fmla="*/ 0 w 7219377"/>
              <a:gd name="connsiteY0" fmla="*/ 0 h 638636"/>
              <a:gd name="connsiteX1" fmla="*/ 439726 w 7219377"/>
              <a:gd name="connsiteY1" fmla="*/ 0 h 638636"/>
              <a:gd name="connsiteX2" fmla="*/ 1240420 w 7219377"/>
              <a:gd name="connsiteY2" fmla="*/ 0 h 638636"/>
              <a:gd name="connsiteX3" fmla="*/ 1968921 w 7219377"/>
              <a:gd name="connsiteY3" fmla="*/ 0 h 638636"/>
              <a:gd name="connsiteX4" fmla="*/ 2408647 w 7219377"/>
              <a:gd name="connsiteY4" fmla="*/ 0 h 638636"/>
              <a:gd name="connsiteX5" fmla="*/ 2992760 w 7219377"/>
              <a:gd name="connsiteY5" fmla="*/ 0 h 638636"/>
              <a:gd name="connsiteX6" fmla="*/ 3793454 w 7219377"/>
              <a:gd name="connsiteY6" fmla="*/ 0 h 638636"/>
              <a:gd name="connsiteX7" fmla="*/ 4449761 w 7219377"/>
              <a:gd name="connsiteY7" fmla="*/ 0 h 638636"/>
              <a:gd name="connsiteX8" fmla="*/ 5178262 w 7219377"/>
              <a:gd name="connsiteY8" fmla="*/ 0 h 638636"/>
              <a:gd name="connsiteX9" fmla="*/ 5762375 w 7219377"/>
              <a:gd name="connsiteY9" fmla="*/ 0 h 638636"/>
              <a:gd name="connsiteX10" fmla="*/ 6418682 w 7219377"/>
              <a:gd name="connsiteY10" fmla="*/ 0 h 638636"/>
              <a:gd name="connsiteX11" fmla="*/ 7219377 w 7219377"/>
              <a:gd name="connsiteY11" fmla="*/ 0 h 638636"/>
              <a:gd name="connsiteX12" fmla="*/ 7219377 w 7219377"/>
              <a:gd name="connsiteY12" fmla="*/ 638636 h 638636"/>
              <a:gd name="connsiteX13" fmla="*/ 6779651 w 7219377"/>
              <a:gd name="connsiteY13" fmla="*/ 638636 h 638636"/>
              <a:gd name="connsiteX14" fmla="*/ 6339926 w 7219377"/>
              <a:gd name="connsiteY14" fmla="*/ 638636 h 638636"/>
              <a:gd name="connsiteX15" fmla="*/ 5611425 w 7219377"/>
              <a:gd name="connsiteY15" fmla="*/ 638636 h 638636"/>
              <a:gd name="connsiteX16" fmla="*/ 5171699 w 7219377"/>
              <a:gd name="connsiteY16" fmla="*/ 638636 h 638636"/>
              <a:gd name="connsiteX17" fmla="*/ 4515392 w 7219377"/>
              <a:gd name="connsiteY17" fmla="*/ 638636 h 638636"/>
              <a:gd name="connsiteX18" fmla="*/ 4003473 w 7219377"/>
              <a:gd name="connsiteY18" fmla="*/ 638636 h 638636"/>
              <a:gd name="connsiteX19" fmla="*/ 3347166 w 7219377"/>
              <a:gd name="connsiteY19" fmla="*/ 638636 h 638636"/>
              <a:gd name="connsiteX20" fmla="*/ 2690859 w 7219377"/>
              <a:gd name="connsiteY20" fmla="*/ 638636 h 638636"/>
              <a:gd name="connsiteX21" fmla="*/ 2034552 w 7219377"/>
              <a:gd name="connsiteY21" fmla="*/ 638636 h 638636"/>
              <a:gd name="connsiteX22" fmla="*/ 1378245 w 7219377"/>
              <a:gd name="connsiteY22" fmla="*/ 638636 h 638636"/>
              <a:gd name="connsiteX23" fmla="*/ 794131 w 7219377"/>
              <a:gd name="connsiteY23" fmla="*/ 638636 h 638636"/>
              <a:gd name="connsiteX24" fmla="*/ 0 w 7219377"/>
              <a:gd name="connsiteY24" fmla="*/ 638636 h 638636"/>
              <a:gd name="connsiteX25" fmla="*/ 0 w 7219377"/>
              <a:gd name="connsiteY25" fmla="*/ 0 h 6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19377" h="638636" fill="none" extrusionOk="0">
                <a:moveTo>
                  <a:pt x="0" y="0"/>
                </a:moveTo>
                <a:cubicBezTo>
                  <a:pt x="96151" y="7331"/>
                  <a:pt x="345489" y="20650"/>
                  <a:pt x="439726" y="0"/>
                </a:cubicBezTo>
                <a:cubicBezTo>
                  <a:pt x="533963" y="-20650"/>
                  <a:pt x="1077349" y="-35084"/>
                  <a:pt x="1240420" y="0"/>
                </a:cubicBezTo>
                <a:cubicBezTo>
                  <a:pt x="1403491" y="35084"/>
                  <a:pt x="1770545" y="23581"/>
                  <a:pt x="1968921" y="0"/>
                </a:cubicBezTo>
                <a:cubicBezTo>
                  <a:pt x="2167297" y="-23581"/>
                  <a:pt x="2216520" y="-3423"/>
                  <a:pt x="2408647" y="0"/>
                </a:cubicBezTo>
                <a:cubicBezTo>
                  <a:pt x="2600774" y="3423"/>
                  <a:pt x="2742060" y="25119"/>
                  <a:pt x="2992760" y="0"/>
                </a:cubicBezTo>
                <a:cubicBezTo>
                  <a:pt x="3243460" y="-25119"/>
                  <a:pt x="3630063" y="-27217"/>
                  <a:pt x="3793454" y="0"/>
                </a:cubicBezTo>
                <a:cubicBezTo>
                  <a:pt x="3956845" y="27217"/>
                  <a:pt x="4126045" y="-28820"/>
                  <a:pt x="4449761" y="0"/>
                </a:cubicBezTo>
                <a:cubicBezTo>
                  <a:pt x="4773477" y="28820"/>
                  <a:pt x="5008657" y="-34664"/>
                  <a:pt x="5178262" y="0"/>
                </a:cubicBezTo>
                <a:cubicBezTo>
                  <a:pt x="5347867" y="34664"/>
                  <a:pt x="5554692" y="-19140"/>
                  <a:pt x="5762375" y="0"/>
                </a:cubicBezTo>
                <a:cubicBezTo>
                  <a:pt x="5970058" y="19140"/>
                  <a:pt x="6109784" y="-16769"/>
                  <a:pt x="6418682" y="0"/>
                </a:cubicBezTo>
                <a:cubicBezTo>
                  <a:pt x="6727580" y="16769"/>
                  <a:pt x="6855702" y="-34301"/>
                  <a:pt x="7219377" y="0"/>
                </a:cubicBezTo>
                <a:cubicBezTo>
                  <a:pt x="7238629" y="139300"/>
                  <a:pt x="7241920" y="359466"/>
                  <a:pt x="7219377" y="638636"/>
                </a:cubicBezTo>
                <a:cubicBezTo>
                  <a:pt x="7055881" y="630299"/>
                  <a:pt x="6959774" y="652992"/>
                  <a:pt x="6779651" y="638636"/>
                </a:cubicBezTo>
                <a:cubicBezTo>
                  <a:pt x="6599528" y="624280"/>
                  <a:pt x="6558522" y="649859"/>
                  <a:pt x="6339926" y="638636"/>
                </a:cubicBezTo>
                <a:cubicBezTo>
                  <a:pt x="6121331" y="627413"/>
                  <a:pt x="5841180" y="671616"/>
                  <a:pt x="5611425" y="638636"/>
                </a:cubicBezTo>
                <a:cubicBezTo>
                  <a:pt x="5381670" y="605656"/>
                  <a:pt x="5354906" y="626299"/>
                  <a:pt x="5171699" y="638636"/>
                </a:cubicBezTo>
                <a:cubicBezTo>
                  <a:pt x="4988492" y="650973"/>
                  <a:pt x="4765279" y="626800"/>
                  <a:pt x="4515392" y="638636"/>
                </a:cubicBezTo>
                <a:cubicBezTo>
                  <a:pt x="4265505" y="650472"/>
                  <a:pt x="4155597" y="617740"/>
                  <a:pt x="4003473" y="638636"/>
                </a:cubicBezTo>
                <a:cubicBezTo>
                  <a:pt x="3851349" y="659532"/>
                  <a:pt x="3490577" y="623371"/>
                  <a:pt x="3347166" y="638636"/>
                </a:cubicBezTo>
                <a:cubicBezTo>
                  <a:pt x="3203755" y="653901"/>
                  <a:pt x="2838210" y="606763"/>
                  <a:pt x="2690859" y="638636"/>
                </a:cubicBezTo>
                <a:cubicBezTo>
                  <a:pt x="2543508" y="670509"/>
                  <a:pt x="2240020" y="621810"/>
                  <a:pt x="2034552" y="638636"/>
                </a:cubicBezTo>
                <a:cubicBezTo>
                  <a:pt x="1829084" y="655462"/>
                  <a:pt x="1571832" y="640397"/>
                  <a:pt x="1378245" y="638636"/>
                </a:cubicBezTo>
                <a:cubicBezTo>
                  <a:pt x="1184658" y="636875"/>
                  <a:pt x="916582" y="626005"/>
                  <a:pt x="794131" y="638636"/>
                </a:cubicBezTo>
                <a:cubicBezTo>
                  <a:pt x="671680" y="651267"/>
                  <a:pt x="188591" y="638081"/>
                  <a:pt x="0" y="638636"/>
                </a:cubicBezTo>
                <a:cubicBezTo>
                  <a:pt x="26636" y="425950"/>
                  <a:pt x="-27089" y="233033"/>
                  <a:pt x="0" y="0"/>
                </a:cubicBezTo>
                <a:close/>
              </a:path>
              <a:path w="7219377" h="638636" stroke="0" extrusionOk="0">
                <a:moveTo>
                  <a:pt x="0" y="0"/>
                </a:moveTo>
                <a:cubicBezTo>
                  <a:pt x="192980" y="-17312"/>
                  <a:pt x="343767" y="17989"/>
                  <a:pt x="584113" y="0"/>
                </a:cubicBezTo>
                <a:cubicBezTo>
                  <a:pt x="824459" y="-17989"/>
                  <a:pt x="921675" y="-18126"/>
                  <a:pt x="1023839" y="0"/>
                </a:cubicBezTo>
                <a:cubicBezTo>
                  <a:pt x="1126003" y="18126"/>
                  <a:pt x="1526564" y="-22174"/>
                  <a:pt x="1824533" y="0"/>
                </a:cubicBezTo>
                <a:cubicBezTo>
                  <a:pt x="2122502" y="22174"/>
                  <a:pt x="2272833" y="-28679"/>
                  <a:pt x="2408647" y="0"/>
                </a:cubicBezTo>
                <a:cubicBezTo>
                  <a:pt x="2544461" y="28679"/>
                  <a:pt x="2809226" y="8695"/>
                  <a:pt x="2992760" y="0"/>
                </a:cubicBezTo>
                <a:cubicBezTo>
                  <a:pt x="3176294" y="-8695"/>
                  <a:pt x="3429791" y="17753"/>
                  <a:pt x="3793454" y="0"/>
                </a:cubicBezTo>
                <a:cubicBezTo>
                  <a:pt x="4157117" y="-17753"/>
                  <a:pt x="4076979" y="-81"/>
                  <a:pt x="4305374" y="0"/>
                </a:cubicBezTo>
                <a:cubicBezTo>
                  <a:pt x="4533769" y="81"/>
                  <a:pt x="4852939" y="5925"/>
                  <a:pt x="5106068" y="0"/>
                </a:cubicBezTo>
                <a:cubicBezTo>
                  <a:pt x="5359197" y="-5925"/>
                  <a:pt x="5664739" y="3579"/>
                  <a:pt x="5906763" y="0"/>
                </a:cubicBezTo>
                <a:cubicBezTo>
                  <a:pt x="6148788" y="-3579"/>
                  <a:pt x="6257160" y="-17523"/>
                  <a:pt x="6563070" y="0"/>
                </a:cubicBezTo>
                <a:cubicBezTo>
                  <a:pt x="6868980" y="17523"/>
                  <a:pt x="6985430" y="15551"/>
                  <a:pt x="7219377" y="0"/>
                </a:cubicBezTo>
                <a:cubicBezTo>
                  <a:pt x="7230488" y="228161"/>
                  <a:pt x="7188177" y="400976"/>
                  <a:pt x="7219377" y="638636"/>
                </a:cubicBezTo>
                <a:cubicBezTo>
                  <a:pt x="7059766" y="655467"/>
                  <a:pt x="6994861" y="649632"/>
                  <a:pt x="6779651" y="638636"/>
                </a:cubicBezTo>
                <a:cubicBezTo>
                  <a:pt x="6564441" y="627640"/>
                  <a:pt x="6372083" y="677075"/>
                  <a:pt x="5978957" y="638636"/>
                </a:cubicBezTo>
                <a:cubicBezTo>
                  <a:pt x="5585831" y="600197"/>
                  <a:pt x="5636615" y="650181"/>
                  <a:pt x="5467037" y="638636"/>
                </a:cubicBezTo>
                <a:cubicBezTo>
                  <a:pt x="5297459" y="627091"/>
                  <a:pt x="5076186" y="667432"/>
                  <a:pt x="4810730" y="638636"/>
                </a:cubicBezTo>
                <a:cubicBezTo>
                  <a:pt x="4545274" y="609840"/>
                  <a:pt x="4389111" y="612841"/>
                  <a:pt x="4010036" y="638636"/>
                </a:cubicBezTo>
                <a:cubicBezTo>
                  <a:pt x="3630961" y="664431"/>
                  <a:pt x="3564398" y="656945"/>
                  <a:pt x="3353729" y="638636"/>
                </a:cubicBezTo>
                <a:cubicBezTo>
                  <a:pt x="3143060" y="620327"/>
                  <a:pt x="3103693" y="622950"/>
                  <a:pt x="2914003" y="638636"/>
                </a:cubicBezTo>
                <a:cubicBezTo>
                  <a:pt x="2724313" y="654322"/>
                  <a:pt x="2614770" y="634818"/>
                  <a:pt x="2402084" y="638636"/>
                </a:cubicBezTo>
                <a:cubicBezTo>
                  <a:pt x="2189398" y="642454"/>
                  <a:pt x="1911386" y="668834"/>
                  <a:pt x="1601389" y="638636"/>
                </a:cubicBezTo>
                <a:cubicBezTo>
                  <a:pt x="1291392" y="608438"/>
                  <a:pt x="1178511" y="616686"/>
                  <a:pt x="945082" y="638636"/>
                </a:cubicBezTo>
                <a:cubicBezTo>
                  <a:pt x="711653" y="660586"/>
                  <a:pt x="198926" y="643848"/>
                  <a:pt x="0" y="638636"/>
                </a:cubicBezTo>
                <a:cubicBezTo>
                  <a:pt x="-11356" y="485344"/>
                  <a:pt x="26010" y="150221"/>
                  <a:pt x="0" y="0"/>
                </a:cubicBezTo>
                <a:close/>
              </a:path>
            </a:pathLst>
          </a:custGeom>
          <a:solidFill>
            <a:schemeClr val="bg1"/>
          </a:solidFill>
          <a:ln cap="rnd">
            <a:noFill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r-HR" sz="3550" b="1" dirty="0"/>
              <a:t>Osvijesti važnost doniranja hrane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9A69BC5-3951-D320-31AE-98E9CC1AF0C3}"/>
              </a:ext>
            </a:extLst>
          </p:cNvPr>
          <p:cNvSpPr txBox="1"/>
          <p:nvPr/>
        </p:nvSpPr>
        <p:spPr>
          <a:xfrm>
            <a:off x="320681" y="1075846"/>
            <a:ext cx="3852667" cy="2108013"/>
          </a:xfrm>
          <a:custGeom>
            <a:avLst/>
            <a:gdLst>
              <a:gd name="connsiteX0" fmla="*/ 0 w 3852667"/>
              <a:gd name="connsiteY0" fmla="*/ 0 h 2108013"/>
              <a:gd name="connsiteX1" fmla="*/ 603584 w 3852667"/>
              <a:gd name="connsiteY1" fmla="*/ 0 h 2108013"/>
              <a:gd name="connsiteX2" fmla="*/ 1130116 w 3852667"/>
              <a:gd name="connsiteY2" fmla="*/ 0 h 2108013"/>
              <a:gd name="connsiteX3" fmla="*/ 1849280 w 3852667"/>
              <a:gd name="connsiteY3" fmla="*/ 0 h 2108013"/>
              <a:gd name="connsiteX4" fmla="*/ 2452865 w 3852667"/>
              <a:gd name="connsiteY4" fmla="*/ 0 h 2108013"/>
              <a:gd name="connsiteX5" fmla="*/ 3056449 w 3852667"/>
              <a:gd name="connsiteY5" fmla="*/ 0 h 2108013"/>
              <a:gd name="connsiteX6" fmla="*/ 3852667 w 3852667"/>
              <a:gd name="connsiteY6" fmla="*/ 0 h 2108013"/>
              <a:gd name="connsiteX7" fmla="*/ 3852667 w 3852667"/>
              <a:gd name="connsiteY7" fmla="*/ 484843 h 2108013"/>
              <a:gd name="connsiteX8" fmla="*/ 3852667 w 3852667"/>
              <a:gd name="connsiteY8" fmla="*/ 1011846 h 2108013"/>
              <a:gd name="connsiteX9" fmla="*/ 3852667 w 3852667"/>
              <a:gd name="connsiteY9" fmla="*/ 1496689 h 2108013"/>
              <a:gd name="connsiteX10" fmla="*/ 3852667 w 3852667"/>
              <a:gd name="connsiteY10" fmla="*/ 2108013 h 2108013"/>
              <a:gd name="connsiteX11" fmla="*/ 3210556 w 3852667"/>
              <a:gd name="connsiteY11" fmla="*/ 2108013 h 2108013"/>
              <a:gd name="connsiteX12" fmla="*/ 2606971 w 3852667"/>
              <a:gd name="connsiteY12" fmla="*/ 2108013 h 2108013"/>
              <a:gd name="connsiteX13" fmla="*/ 1887807 w 3852667"/>
              <a:gd name="connsiteY13" fmla="*/ 2108013 h 2108013"/>
              <a:gd name="connsiteX14" fmla="*/ 1168642 w 3852667"/>
              <a:gd name="connsiteY14" fmla="*/ 2108013 h 2108013"/>
              <a:gd name="connsiteX15" fmla="*/ 603584 w 3852667"/>
              <a:gd name="connsiteY15" fmla="*/ 2108013 h 2108013"/>
              <a:gd name="connsiteX16" fmla="*/ 0 w 3852667"/>
              <a:gd name="connsiteY16" fmla="*/ 2108013 h 2108013"/>
              <a:gd name="connsiteX17" fmla="*/ 0 w 3852667"/>
              <a:gd name="connsiteY17" fmla="*/ 1538849 h 2108013"/>
              <a:gd name="connsiteX18" fmla="*/ 0 w 3852667"/>
              <a:gd name="connsiteY18" fmla="*/ 1075087 h 2108013"/>
              <a:gd name="connsiteX19" fmla="*/ 0 w 3852667"/>
              <a:gd name="connsiteY19" fmla="*/ 590244 h 2108013"/>
              <a:gd name="connsiteX20" fmla="*/ 0 w 3852667"/>
              <a:gd name="connsiteY20" fmla="*/ 0 h 210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52667" h="2108013" extrusionOk="0">
                <a:moveTo>
                  <a:pt x="0" y="0"/>
                </a:moveTo>
                <a:cubicBezTo>
                  <a:pt x="254344" y="-2151"/>
                  <a:pt x="369805" y="28141"/>
                  <a:pt x="603584" y="0"/>
                </a:cubicBezTo>
                <a:cubicBezTo>
                  <a:pt x="837363" y="-28141"/>
                  <a:pt x="974755" y="3308"/>
                  <a:pt x="1130116" y="0"/>
                </a:cubicBezTo>
                <a:cubicBezTo>
                  <a:pt x="1285477" y="-3308"/>
                  <a:pt x="1673179" y="-33032"/>
                  <a:pt x="1849280" y="0"/>
                </a:cubicBezTo>
                <a:cubicBezTo>
                  <a:pt x="2025381" y="33032"/>
                  <a:pt x="2259582" y="-23821"/>
                  <a:pt x="2452865" y="0"/>
                </a:cubicBezTo>
                <a:cubicBezTo>
                  <a:pt x="2646149" y="23821"/>
                  <a:pt x="2862409" y="-29813"/>
                  <a:pt x="3056449" y="0"/>
                </a:cubicBezTo>
                <a:cubicBezTo>
                  <a:pt x="3250489" y="29813"/>
                  <a:pt x="3606342" y="-18962"/>
                  <a:pt x="3852667" y="0"/>
                </a:cubicBezTo>
                <a:cubicBezTo>
                  <a:pt x="3867898" y="110018"/>
                  <a:pt x="3845034" y="332753"/>
                  <a:pt x="3852667" y="484843"/>
                </a:cubicBezTo>
                <a:cubicBezTo>
                  <a:pt x="3860300" y="636933"/>
                  <a:pt x="3838361" y="801985"/>
                  <a:pt x="3852667" y="1011846"/>
                </a:cubicBezTo>
                <a:cubicBezTo>
                  <a:pt x="3866973" y="1221707"/>
                  <a:pt x="3846919" y="1332550"/>
                  <a:pt x="3852667" y="1496689"/>
                </a:cubicBezTo>
                <a:cubicBezTo>
                  <a:pt x="3858415" y="1660828"/>
                  <a:pt x="3870951" y="1837493"/>
                  <a:pt x="3852667" y="2108013"/>
                </a:cubicBezTo>
                <a:cubicBezTo>
                  <a:pt x="3661889" y="2115585"/>
                  <a:pt x="3498619" y="2118094"/>
                  <a:pt x="3210556" y="2108013"/>
                </a:cubicBezTo>
                <a:cubicBezTo>
                  <a:pt x="2922493" y="2097932"/>
                  <a:pt x="2755862" y="2087280"/>
                  <a:pt x="2606971" y="2108013"/>
                </a:cubicBezTo>
                <a:cubicBezTo>
                  <a:pt x="2458081" y="2128746"/>
                  <a:pt x="2239356" y="2103856"/>
                  <a:pt x="1887807" y="2108013"/>
                </a:cubicBezTo>
                <a:cubicBezTo>
                  <a:pt x="1536258" y="2112170"/>
                  <a:pt x="1467370" y="2078757"/>
                  <a:pt x="1168642" y="2108013"/>
                </a:cubicBezTo>
                <a:cubicBezTo>
                  <a:pt x="869915" y="2137269"/>
                  <a:pt x="823417" y="2091230"/>
                  <a:pt x="603584" y="2108013"/>
                </a:cubicBezTo>
                <a:cubicBezTo>
                  <a:pt x="383751" y="2124796"/>
                  <a:pt x="301760" y="2131658"/>
                  <a:pt x="0" y="2108013"/>
                </a:cubicBezTo>
                <a:cubicBezTo>
                  <a:pt x="-28231" y="1891330"/>
                  <a:pt x="-4475" y="1707367"/>
                  <a:pt x="0" y="1538849"/>
                </a:cubicBezTo>
                <a:cubicBezTo>
                  <a:pt x="4475" y="1370331"/>
                  <a:pt x="10019" y="1258118"/>
                  <a:pt x="0" y="1075087"/>
                </a:cubicBezTo>
                <a:cubicBezTo>
                  <a:pt x="-10019" y="892056"/>
                  <a:pt x="-8390" y="772102"/>
                  <a:pt x="0" y="590244"/>
                </a:cubicBezTo>
                <a:cubicBezTo>
                  <a:pt x="8390" y="408386"/>
                  <a:pt x="-27744" y="217216"/>
                  <a:pt x="0" y="0"/>
                </a:cubicBezTo>
                <a:close/>
              </a:path>
            </a:pathLst>
          </a:custGeom>
          <a:noFill/>
          <a:ln cap="rnd">
            <a:noFill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hr-HR" sz="1600" b="1" dirty="0"/>
              <a:t>Zašto donirati hranu?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/>
              <a:t>Pomažemo ljudima koji se bore s glađu i siromaštvom.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/>
              <a:t>Smanjujemo količine hrane koje završavaju u otpadu, čime se smanjuju negativni utjecaji na okoliš.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/>
              <a:t>pokazujemo svoju predanost pomaganju drugima.</a:t>
            </a:r>
          </a:p>
        </p:txBody>
      </p:sp>
      <p:sp>
        <p:nvSpPr>
          <p:cNvPr id="11" name="Pravokutnik 10"/>
          <p:cNvSpPr/>
          <p:nvPr/>
        </p:nvSpPr>
        <p:spPr>
          <a:xfrm>
            <a:off x="19311" y="5663363"/>
            <a:ext cx="577192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900" dirty="0"/>
              <a:t>Izvori:</a:t>
            </a:r>
            <a:endParaRPr lang="hr-HR" sz="900" dirty="0">
              <a:hlinkClick r:id="rId3"/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Slika 1 preuzeta s </a:t>
            </a: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https://www.crvenikrizosijek.hr/sto-radimo/humanitarna-intervencija-i-socijalni-rad/doniranje-hrane/</a:t>
            </a:r>
            <a:endParaRPr lang="hr-HR" sz="800" dirty="0">
              <a:solidFill>
                <a:schemeClr val="tx1">
                  <a:lumMod val="95000"/>
                  <a:lumOff val="5000"/>
                </a:schemeClr>
              </a:solidFill>
              <a:hlinkClick r:id="rId5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Slika 2 preuzeta s </a:t>
            </a: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https://www.savethechildren.org/content/dam/usa/images/global-programs/hunger/nigeria-hunger-crisis-malnutrition-ch1112906-rec.jpg/_jcr_content/renditions/cq5dam.webp_thumbnail.1536.1536.webp</a:t>
            </a:r>
            <a:endParaRPr lang="hr-HR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Slika 3 preuzeta s </a:t>
            </a: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https://www.hck.hr/UserDocsImages/programi/Ikone/Pucke_kuhinje_ikona.png?preset=predlozakBoxeviDonacije</a:t>
            </a:r>
            <a:endParaRPr lang="hr-HR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Slika 4 preuzeta s </a:t>
            </a: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https://udruge.gov.hr/userdocsimages//slike/Doniranje%20hrane.jpg?width=1500&amp;height=1000&amp;mode=max</a:t>
            </a:r>
            <a:endParaRPr lang="hr-HR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hr-HR" sz="900" dirty="0"/>
          </a:p>
        </p:txBody>
      </p:sp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2CA1986D-0A21-0372-D178-5A35AE2F2D69}"/>
              </a:ext>
            </a:extLst>
          </p:cNvPr>
          <p:cNvSpPr txBox="1"/>
          <p:nvPr/>
        </p:nvSpPr>
        <p:spPr>
          <a:xfrm>
            <a:off x="8072582" y="1322465"/>
            <a:ext cx="3798737" cy="2531206"/>
          </a:xfrm>
          <a:custGeom>
            <a:avLst/>
            <a:gdLst>
              <a:gd name="connsiteX0" fmla="*/ 0 w 3798737"/>
              <a:gd name="connsiteY0" fmla="*/ 0 h 2531206"/>
              <a:gd name="connsiteX1" fmla="*/ 504689 w 3798737"/>
              <a:gd name="connsiteY1" fmla="*/ 0 h 2531206"/>
              <a:gd name="connsiteX2" fmla="*/ 933404 w 3798737"/>
              <a:gd name="connsiteY2" fmla="*/ 0 h 2531206"/>
              <a:gd name="connsiteX3" fmla="*/ 1552055 w 3798737"/>
              <a:gd name="connsiteY3" fmla="*/ 0 h 2531206"/>
              <a:gd name="connsiteX4" fmla="*/ 2056745 w 3798737"/>
              <a:gd name="connsiteY4" fmla="*/ 0 h 2531206"/>
              <a:gd name="connsiteX5" fmla="*/ 2561434 w 3798737"/>
              <a:gd name="connsiteY5" fmla="*/ 0 h 2531206"/>
              <a:gd name="connsiteX6" fmla="*/ 3180086 w 3798737"/>
              <a:gd name="connsiteY6" fmla="*/ 0 h 2531206"/>
              <a:gd name="connsiteX7" fmla="*/ 3798737 w 3798737"/>
              <a:gd name="connsiteY7" fmla="*/ 0 h 2531206"/>
              <a:gd name="connsiteX8" fmla="*/ 3798737 w 3798737"/>
              <a:gd name="connsiteY8" fmla="*/ 556865 h 2531206"/>
              <a:gd name="connsiteX9" fmla="*/ 3798737 w 3798737"/>
              <a:gd name="connsiteY9" fmla="*/ 1012482 h 2531206"/>
              <a:gd name="connsiteX10" fmla="*/ 3798737 w 3798737"/>
              <a:gd name="connsiteY10" fmla="*/ 1468099 h 2531206"/>
              <a:gd name="connsiteX11" fmla="*/ 3798737 w 3798737"/>
              <a:gd name="connsiteY11" fmla="*/ 1974341 h 2531206"/>
              <a:gd name="connsiteX12" fmla="*/ 3798737 w 3798737"/>
              <a:gd name="connsiteY12" fmla="*/ 2531206 h 2531206"/>
              <a:gd name="connsiteX13" fmla="*/ 3370022 w 3798737"/>
              <a:gd name="connsiteY13" fmla="*/ 2531206 h 2531206"/>
              <a:gd name="connsiteX14" fmla="*/ 2751371 w 3798737"/>
              <a:gd name="connsiteY14" fmla="*/ 2531206 h 2531206"/>
              <a:gd name="connsiteX15" fmla="*/ 2284669 w 3798737"/>
              <a:gd name="connsiteY15" fmla="*/ 2531206 h 2531206"/>
              <a:gd name="connsiteX16" fmla="*/ 1741992 w 3798737"/>
              <a:gd name="connsiteY16" fmla="*/ 2531206 h 2531206"/>
              <a:gd name="connsiteX17" fmla="*/ 1123341 w 3798737"/>
              <a:gd name="connsiteY17" fmla="*/ 2531206 h 2531206"/>
              <a:gd name="connsiteX18" fmla="*/ 580664 w 3798737"/>
              <a:gd name="connsiteY18" fmla="*/ 2531206 h 2531206"/>
              <a:gd name="connsiteX19" fmla="*/ 0 w 3798737"/>
              <a:gd name="connsiteY19" fmla="*/ 2531206 h 2531206"/>
              <a:gd name="connsiteX20" fmla="*/ 0 w 3798737"/>
              <a:gd name="connsiteY20" fmla="*/ 2075589 h 2531206"/>
              <a:gd name="connsiteX21" fmla="*/ 0 w 3798737"/>
              <a:gd name="connsiteY21" fmla="*/ 1594660 h 2531206"/>
              <a:gd name="connsiteX22" fmla="*/ 0 w 3798737"/>
              <a:gd name="connsiteY22" fmla="*/ 1037794 h 2531206"/>
              <a:gd name="connsiteX23" fmla="*/ 0 w 3798737"/>
              <a:gd name="connsiteY23" fmla="*/ 531553 h 2531206"/>
              <a:gd name="connsiteX24" fmla="*/ 0 w 3798737"/>
              <a:gd name="connsiteY24" fmla="*/ 0 h 253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98737" h="2531206" extrusionOk="0">
                <a:moveTo>
                  <a:pt x="0" y="0"/>
                </a:moveTo>
                <a:cubicBezTo>
                  <a:pt x="250135" y="-10896"/>
                  <a:pt x="352859" y="56456"/>
                  <a:pt x="504689" y="0"/>
                </a:cubicBezTo>
                <a:cubicBezTo>
                  <a:pt x="656519" y="-56456"/>
                  <a:pt x="728641" y="46144"/>
                  <a:pt x="933404" y="0"/>
                </a:cubicBezTo>
                <a:cubicBezTo>
                  <a:pt x="1138167" y="-46144"/>
                  <a:pt x="1345443" y="51193"/>
                  <a:pt x="1552055" y="0"/>
                </a:cubicBezTo>
                <a:cubicBezTo>
                  <a:pt x="1758667" y="-51193"/>
                  <a:pt x="1836745" y="30760"/>
                  <a:pt x="2056745" y="0"/>
                </a:cubicBezTo>
                <a:cubicBezTo>
                  <a:pt x="2276745" y="-30760"/>
                  <a:pt x="2441673" y="54679"/>
                  <a:pt x="2561434" y="0"/>
                </a:cubicBezTo>
                <a:cubicBezTo>
                  <a:pt x="2681195" y="-54679"/>
                  <a:pt x="3038697" y="44435"/>
                  <a:pt x="3180086" y="0"/>
                </a:cubicBezTo>
                <a:cubicBezTo>
                  <a:pt x="3321475" y="-44435"/>
                  <a:pt x="3656252" y="5430"/>
                  <a:pt x="3798737" y="0"/>
                </a:cubicBezTo>
                <a:cubicBezTo>
                  <a:pt x="3808186" y="138499"/>
                  <a:pt x="3746519" y="325661"/>
                  <a:pt x="3798737" y="556865"/>
                </a:cubicBezTo>
                <a:cubicBezTo>
                  <a:pt x="3850955" y="788070"/>
                  <a:pt x="3771149" y="921113"/>
                  <a:pt x="3798737" y="1012482"/>
                </a:cubicBezTo>
                <a:cubicBezTo>
                  <a:pt x="3826325" y="1103851"/>
                  <a:pt x="3798637" y="1326427"/>
                  <a:pt x="3798737" y="1468099"/>
                </a:cubicBezTo>
                <a:cubicBezTo>
                  <a:pt x="3798837" y="1609771"/>
                  <a:pt x="3763388" y="1733836"/>
                  <a:pt x="3798737" y="1974341"/>
                </a:cubicBezTo>
                <a:cubicBezTo>
                  <a:pt x="3834086" y="2214846"/>
                  <a:pt x="3784062" y="2272647"/>
                  <a:pt x="3798737" y="2531206"/>
                </a:cubicBezTo>
                <a:cubicBezTo>
                  <a:pt x="3647038" y="2544809"/>
                  <a:pt x="3567127" y="2525769"/>
                  <a:pt x="3370022" y="2531206"/>
                </a:cubicBezTo>
                <a:cubicBezTo>
                  <a:pt x="3172918" y="2536643"/>
                  <a:pt x="3042357" y="2472564"/>
                  <a:pt x="2751371" y="2531206"/>
                </a:cubicBezTo>
                <a:cubicBezTo>
                  <a:pt x="2460385" y="2589848"/>
                  <a:pt x="2511325" y="2521904"/>
                  <a:pt x="2284669" y="2531206"/>
                </a:cubicBezTo>
                <a:cubicBezTo>
                  <a:pt x="2058013" y="2540508"/>
                  <a:pt x="1946074" y="2508010"/>
                  <a:pt x="1741992" y="2531206"/>
                </a:cubicBezTo>
                <a:cubicBezTo>
                  <a:pt x="1537910" y="2554402"/>
                  <a:pt x="1274210" y="2471789"/>
                  <a:pt x="1123341" y="2531206"/>
                </a:cubicBezTo>
                <a:cubicBezTo>
                  <a:pt x="972472" y="2590623"/>
                  <a:pt x="816067" y="2508103"/>
                  <a:pt x="580664" y="2531206"/>
                </a:cubicBezTo>
                <a:cubicBezTo>
                  <a:pt x="345261" y="2554309"/>
                  <a:pt x="243188" y="2469188"/>
                  <a:pt x="0" y="2531206"/>
                </a:cubicBezTo>
                <a:cubicBezTo>
                  <a:pt x="-35448" y="2369971"/>
                  <a:pt x="2329" y="2175024"/>
                  <a:pt x="0" y="2075589"/>
                </a:cubicBezTo>
                <a:cubicBezTo>
                  <a:pt x="-2329" y="1976154"/>
                  <a:pt x="611" y="1737216"/>
                  <a:pt x="0" y="1594660"/>
                </a:cubicBezTo>
                <a:cubicBezTo>
                  <a:pt x="-611" y="1452104"/>
                  <a:pt x="48723" y="1219960"/>
                  <a:pt x="0" y="1037794"/>
                </a:cubicBezTo>
                <a:cubicBezTo>
                  <a:pt x="-48723" y="855628"/>
                  <a:pt x="31041" y="678653"/>
                  <a:pt x="0" y="531553"/>
                </a:cubicBezTo>
                <a:cubicBezTo>
                  <a:pt x="-31041" y="384453"/>
                  <a:pt x="43728" y="22562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</a:rPr>
              <a:t>Doniranje hrane nije samo čin dobrote, nego način da se riješe određeni društveni, ekološki i ekonomski izazovi.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</a:rPr>
              <a:t>Postoji mnogo organizacija koje se bave doniranjem hrane i pružanjem podrške onima koji su u potrebi.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</a:rPr>
              <a:t>Sudjelujte u donaciji kako bismo zajedno stvorili bolji i pravedniji svijet.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="" xmlns:a16="http://schemas.microsoft.com/office/drawing/2014/main" id="{5F53E9AC-5BA0-DC0F-32E3-8287C10780E7}"/>
              </a:ext>
            </a:extLst>
          </p:cNvPr>
          <p:cNvGrpSpPr/>
          <p:nvPr/>
        </p:nvGrpSpPr>
        <p:grpSpPr>
          <a:xfrm>
            <a:off x="4442573" y="1075846"/>
            <a:ext cx="3246268" cy="2648420"/>
            <a:chOff x="4442573" y="1075846"/>
            <a:chExt cx="3246268" cy="2648420"/>
          </a:xfrm>
        </p:grpSpPr>
        <p:pic>
          <p:nvPicPr>
            <p:cNvPr id="15" name="Picture 14" descr="Doniranje hrane - Crveni križ Osijek">
              <a:extLst>
                <a:ext uri="{FF2B5EF4-FFF2-40B4-BE49-F238E27FC236}">
                  <a16:creationId xmlns="" xmlns:a16="http://schemas.microsoft.com/office/drawing/2014/main" id="{984DC9DB-026C-7C1A-A35E-BEF0FC4769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573" y="1075846"/>
              <a:ext cx="3246268" cy="24365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kstniOkvir 2">
              <a:extLst>
                <a:ext uri="{FF2B5EF4-FFF2-40B4-BE49-F238E27FC236}">
                  <a16:creationId xmlns="" xmlns:a16="http://schemas.microsoft.com/office/drawing/2014/main" id="{73C9816E-05AA-569B-2F65-BDB52A1A5A9C}"/>
                </a:ext>
              </a:extLst>
            </p:cNvPr>
            <p:cNvSpPr txBox="1"/>
            <p:nvPr/>
          </p:nvSpPr>
          <p:spPr>
            <a:xfrm>
              <a:off x="5244280" y="3462656"/>
              <a:ext cx="24445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Slika 1 – </a:t>
              </a:r>
              <a:r>
                <a:rPr lang="hr-HR" sz="1100" dirty="0" err="1"/>
                <a:t>Doniranje</a:t>
              </a:r>
              <a:r>
                <a:rPr lang="hr-HR" sz="1100" dirty="0"/>
                <a:t> hrane</a:t>
              </a: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="" xmlns:a16="http://schemas.microsoft.com/office/drawing/2014/main" id="{F5B84E21-74E6-9C9B-5C4E-E07B25E0FCD6}"/>
              </a:ext>
            </a:extLst>
          </p:cNvPr>
          <p:cNvGrpSpPr/>
          <p:nvPr/>
        </p:nvGrpSpPr>
        <p:grpSpPr>
          <a:xfrm>
            <a:off x="266751" y="3183859"/>
            <a:ext cx="4391384" cy="2515849"/>
            <a:chOff x="404918" y="3645368"/>
            <a:chExt cx="4000864" cy="221935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EECCC3A-A143-9F5A-B813-ED3C13FA4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4918" y="3645368"/>
              <a:ext cx="4000864" cy="20004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kstniOkvir 5">
              <a:extLst>
                <a:ext uri="{FF2B5EF4-FFF2-40B4-BE49-F238E27FC236}">
                  <a16:creationId xmlns="" xmlns:a16="http://schemas.microsoft.com/office/drawing/2014/main" id="{49F3801E-E97A-4C7B-D30A-AF3CF96B66E6}"/>
                </a:ext>
              </a:extLst>
            </p:cNvPr>
            <p:cNvSpPr txBox="1"/>
            <p:nvPr/>
          </p:nvSpPr>
          <p:spPr>
            <a:xfrm>
              <a:off x="1586521" y="5613740"/>
              <a:ext cx="2444561" cy="25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Slika 2 – Gladno dijete u Africi</a:t>
              </a: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="" xmlns:a16="http://schemas.microsoft.com/office/drawing/2014/main" id="{406D420E-9CF5-14F2-A8C0-C6827F2229D4}"/>
              </a:ext>
            </a:extLst>
          </p:cNvPr>
          <p:cNvGrpSpPr/>
          <p:nvPr/>
        </p:nvGrpSpPr>
        <p:grpSpPr>
          <a:xfrm>
            <a:off x="5791240" y="3925124"/>
            <a:ext cx="2719028" cy="2684200"/>
            <a:chOff x="6096000" y="3925124"/>
            <a:chExt cx="2719028" cy="2684200"/>
          </a:xfrm>
        </p:grpSpPr>
        <p:pic>
          <p:nvPicPr>
            <p:cNvPr id="1036" name="Picture 12">
              <a:extLst>
                <a:ext uri="{FF2B5EF4-FFF2-40B4-BE49-F238E27FC236}">
                  <a16:creationId xmlns="" xmlns:a16="http://schemas.microsoft.com/office/drawing/2014/main" id="{99D222F4-4DBD-9F7D-38B7-3D65B78A7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925124"/>
              <a:ext cx="2104063" cy="242259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niOkvir 6">
              <a:extLst>
                <a:ext uri="{FF2B5EF4-FFF2-40B4-BE49-F238E27FC236}">
                  <a16:creationId xmlns="" xmlns:a16="http://schemas.microsoft.com/office/drawing/2014/main" id="{735B5FD2-ED33-ADC1-C129-BC486D5EC983}"/>
                </a:ext>
              </a:extLst>
            </p:cNvPr>
            <p:cNvSpPr txBox="1"/>
            <p:nvPr/>
          </p:nvSpPr>
          <p:spPr>
            <a:xfrm>
              <a:off x="6370467" y="6347714"/>
              <a:ext cx="24445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Slika 3 – Rad u pučkoj kuhinji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="" xmlns:a16="http://schemas.microsoft.com/office/drawing/2014/main" id="{A304A573-74C8-630D-529A-8586E96DF31C}"/>
              </a:ext>
            </a:extLst>
          </p:cNvPr>
          <p:cNvGrpSpPr/>
          <p:nvPr/>
        </p:nvGrpSpPr>
        <p:grpSpPr>
          <a:xfrm>
            <a:off x="8092429" y="4097441"/>
            <a:ext cx="4015180" cy="2440346"/>
            <a:chOff x="8209458" y="4099773"/>
            <a:chExt cx="4015180" cy="244034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03"/>
            <a:stretch/>
          </p:blipFill>
          <p:spPr bwMode="auto">
            <a:xfrm>
              <a:off x="8209458" y="4099773"/>
              <a:ext cx="4015180" cy="2196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kstniOkvir 7">
              <a:extLst>
                <a:ext uri="{FF2B5EF4-FFF2-40B4-BE49-F238E27FC236}">
                  <a16:creationId xmlns="" xmlns:a16="http://schemas.microsoft.com/office/drawing/2014/main" id="{9516F607-1D0D-CFFA-A331-21FD99BE7369}"/>
                </a:ext>
              </a:extLst>
            </p:cNvPr>
            <p:cNvSpPr txBox="1"/>
            <p:nvPr/>
          </p:nvSpPr>
          <p:spPr>
            <a:xfrm>
              <a:off x="9227054" y="6278509"/>
              <a:ext cx="23795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Slika 4 – Kutija s doniranom hranom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3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29D20629-5C00-F158-F6BD-5A4281A69743}"/>
              </a:ext>
            </a:extLst>
          </p:cNvPr>
          <p:cNvSpPr txBox="1"/>
          <p:nvPr/>
        </p:nvSpPr>
        <p:spPr>
          <a:xfrm>
            <a:off x="2600462" y="118996"/>
            <a:ext cx="6973319" cy="638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3550" b="1" dirty="0">
                <a:solidFill>
                  <a:schemeClr val="tx1"/>
                </a:solidFill>
              </a:rPr>
              <a:t>Otpad od hrane i ekološki otisak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1039507D-1FBD-93E2-6522-CE715734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98396" y="5184226"/>
            <a:ext cx="878961" cy="1638012"/>
          </a:xfrm>
          <a:prstGeom prst="rect">
            <a:avLst/>
          </a:prstGeom>
        </p:spPr>
      </p:pic>
      <p:sp>
        <p:nvSpPr>
          <p:cNvPr id="14" name="TekstniOkvir 13">
            <a:extLst>
              <a:ext uri="{FF2B5EF4-FFF2-40B4-BE49-F238E27FC236}">
                <a16:creationId xmlns="" xmlns:a16="http://schemas.microsoft.com/office/drawing/2014/main" id="{62638A25-E086-7476-322A-5026C4D10DAC}"/>
              </a:ext>
            </a:extLst>
          </p:cNvPr>
          <p:cNvSpPr txBox="1"/>
          <p:nvPr/>
        </p:nvSpPr>
        <p:spPr>
          <a:xfrm>
            <a:off x="3111" y="792152"/>
            <a:ext cx="4035464" cy="3493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r-HR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Otpad od hrane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Otpad od hrane je štetan za Zemlju zbog utjecaja na okoliš.</a:t>
            </a:r>
            <a:endParaRPr lang="hr-HR" sz="1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Republici Hrvatskoj godišnje nastaje oko 300 tisuća tona otpada od hrane koji emitira 856 </a:t>
            </a:r>
            <a:r>
              <a:rPr lang="hr-HR" sz="13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kilotona</a:t>
            </a: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300" dirty="0">
                <a:solidFill>
                  <a:schemeClr val="tx1"/>
                </a:solidFill>
              </a:rPr>
              <a:t>CO</a:t>
            </a:r>
            <a:r>
              <a:rPr lang="hr-HR" sz="1600" baseline="-25000" dirty="0">
                <a:solidFill>
                  <a:schemeClr val="tx1"/>
                </a:solidFill>
              </a:rPr>
              <a:t>2</a:t>
            </a:r>
            <a:r>
              <a:rPr lang="hr-HR" baseline="-25000" dirty="0">
                <a:solidFill>
                  <a:schemeClr val="tx1"/>
                </a:solidFill>
              </a:rPr>
              <a:t> </a:t>
            </a: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godišnje što čini 4.6 % emisija stakleničkih plinova u RH (npr. jednaku količinu plinova godišnje emitira 415 tisuća automobila). 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Oko 76 % otpada nastaje u kućanstvima, a ostatak </a:t>
            </a: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</a:t>
            </a: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24 % nastaje u poslovnom sektoru. </a:t>
            </a:r>
          </a:p>
          <a:p>
            <a:pPr marL="171450" indent="-171450" algn="just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RH otpadom od hrane moglo bi se napuniti 12 tisuća šlepera</a:t>
            </a: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kolona</a:t>
            </a: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duga 190 km</a:t>
            </a: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odgovara udaljenosti od Zagreba do Slavonskog Broda ili količini od 363 140 štruca kruha koja je dovoljna da svaki stanovnik Splita i Slavonskog Broda dobije jedan kruh.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="" xmlns:a16="http://schemas.microsoft.com/office/drawing/2014/main" id="{DBE57FD0-1F6D-148B-36E2-8957D4314F9D}"/>
              </a:ext>
            </a:extLst>
          </p:cNvPr>
          <p:cNvSpPr txBox="1"/>
          <p:nvPr/>
        </p:nvSpPr>
        <p:spPr>
          <a:xfrm>
            <a:off x="9518382" y="6442712"/>
            <a:ext cx="1535440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1100" dirty="0"/>
              <a:t>Slika 2 - Ekološki otisak</a:t>
            </a:r>
          </a:p>
        </p:txBody>
      </p:sp>
      <p:sp>
        <p:nvSpPr>
          <p:cNvPr id="20" name="Pravokutnik 19"/>
          <p:cNvSpPr/>
          <p:nvPr/>
        </p:nvSpPr>
        <p:spPr>
          <a:xfrm>
            <a:off x="101283" y="6000244"/>
            <a:ext cx="4755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" dirty="0"/>
              <a:t>Izvori: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800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https://www.eionet.europa.eu/gemet/hr/concept/15174</a:t>
            </a:r>
            <a:endParaRPr lang="hr-HR" sz="8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800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https://poljoprivreda.gov.hr/istaknute-teme/hrana-111/sprjecavanje-nastanka-otpada-od-hrane/222</a:t>
            </a:r>
            <a:endParaRPr lang="hr-HR" sz="8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800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https://glossary.periodni.com/glosar.php?hr=biokapacitet</a:t>
            </a:r>
            <a:endParaRPr lang="hr-HR" sz="800" u="sng" dirty="0">
              <a:solidFill>
                <a:schemeClr val="tx1">
                  <a:lumMod val="95000"/>
                  <a:lumOff val="5000"/>
                </a:schemeClr>
              </a:solidFill>
              <a:hlinkClick r:id="rId7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Slika  1 preuzeta s  </a:t>
            </a: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https://www.haop.hr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Slika 2 preuzeta s </a:t>
            </a:r>
            <a:r>
              <a:rPr lang="hr-HR" sz="800" dirty="0">
                <a:solidFill>
                  <a:schemeClr val="tx1">
                    <a:lumMod val="95000"/>
                    <a:lumOff val="5000"/>
                  </a:schemeClr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https://pixabay.com/illustrations/ecological-footprint-4123696/?download</a:t>
            </a:r>
            <a:endParaRPr lang="hr-HR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83C46EDB-BCD9-F26C-C540-DD895A17CE4B}"/>
              </a:ext>
            </a:extLst>
          </p:cNvPr>
          <p:cNvSpPr txBox="1"/>
          <p:nvPr/>
        </p:nvSpPr>
        <p:spPr>
          <a:xfrm>
            <a:off x="8039676" y="882870"/>
            <a:ext cx="3921061" cy="49244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hr-HR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hr-HR" sz="1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kološki otisak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jera koja nam pokazuje koliko je površine potrebno osobi, gradu, državi kako bi zadovoljili potrebu za resursima, potrebnim za svakodnevni život na nekoj površini. 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Računa se po potrošnji hrane, vode, struje, proizvodnji ispušnih plinova, otpada i dr. (npr. 1961. godine bila je potrebna 1 </a:t>
            </a: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planet</a:t>
            </a: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Zemlja za zadovoljenje svih potreba sveukupnog stanovništva Zemlje, a  2014. godine  1,7 planeta Zemlje).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Biokapacitet</a:t>
            </a: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sposobnost ekosustava za proizvodnju korisnih resursa. Koristimo ga kako bismo izračunali naš utjecaj na okoliš.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Svjetski ekološki otisak po osobi u 2018. iznosio je 2.8 gha (globalnih hektara), a biokapacitet 1.6 </a:t>
            </a:r>
            <a:r>
              <a:rPr lang="hr-HR" sz="13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</a:t>
            </a: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što je ekološki minus od -1.2 gha.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RH 2018. biokapacitet je iznosio 2.8 </a:t>
            </a:r>
            <a:r>
              <a:rPr lang="hr-HR" sz="13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gha</a:t>
            </a: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a ekološki otisak 3.9 </a:t>
            </a:r>
            <a:r>
              <a:rPr lang="hr-HR" sz="1300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hr-HR" sz="13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 je Hrvatska u ekološkom minusu od </a:t>
            </a: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 </a:t>
            </a:r>
            <a:r>
              <a:rPr lang="hr-HR" sz="13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</a:t>
            </a: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r-HR" sz="13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Prosječna osoba troši više resursa nego što priroda može proizvesti.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7AF59F24-4935-46DB-B3CD-5E85C86DDC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050" t="28195" r="15255" b="27558"/>
          <a:stretch/>
        </p:blipFill>
        <p:spPr>
          <a:xfrm>
            <a:off x="409130" y="4285416"/>
            <a:ext cx="2726747" cy="134623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="" xmlns:a16="http://schemas.microsoft.com/office/drawing/2014/main" id="{3821D312-1994-4CF4-89A0-5EB082EE6F82}"/>
              </a:ext>
            </a:extLst>
          </p:cNvPr>
          <p:cNvSpPr txBox="1"/>
          <p:nvPr/>
        </p:nvSpPr>
        <p:spPr>
          <a:xfrm>
            <a:off x="296104" y="5591851"/>
            <a:ext cx="2952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Slika 1 – Put od Zagreba do Slavonskog Broda (oko 190 km)</a:t>
            </a:r>
          </a:p>
        </p:txBody>
      </p:sp>
      <p:graphicFrame>
        <p:nvGraphicFramePr>
          <p:cNvPr id="16" name="Tablica 15">
            <a:extLst>
              <a:ext uri="{FF2B5EF4-FFF2-40B4-BE49-F238E27FC236}">
                <a16:creationId xmlns="" xmlns:a16="http://schemas.microsoft.com/office/drawing/2014/main" id="{368CC0C5-997F-40AE-8778-3871994C6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761377"/>
              </p:ext>
            </p:extLst>
          </p:nvPr>
        </p:nvGraphicFramePr>
        <p:xfrm>
          <a:off x="3661366" y="4074867"/>
          <a:ext cx="4340845" cy="1939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8486">
                  <a:extLst>
                    <a:ext uri="{9D8B030D-6E8A-4147-A177-3AD203B41FA5}">
                      <a16:colId xmlns="" xmlns:a16="http://schemas.microsoft.com/office/drawing/2014/main" val="2337253878"/>
                    </a:ext>
                  </a:extLst>
                </a:gridCol>
                <a:gridCol w="1651567">
                  <a:extLst>
                    <a:ext uri="{9D8B030D-6E8A-4147-A177-3AD203B41FA5}">
                      <a16:colId xmlns="" xmlns:a16="http://schemas.microsoft.com/office/drawing/2014/main" val="1068442252"/>
                    </a:ext>
                  </a:extLst>
                </a:gridCol>
                <a:gridCol w="1300792">
                  <a:extLst>
                    <a:ext uri="{9D8B030D-6E8A-4147-A177-3AD203B41FA5}">
                      <a16:colId xmlns="" xmlns:a16="http://schemas.microsoft.com/office/drawing/2014/main" val="3577238238"/>
                    </a:ext>
                  </a:extLst>
                </a:gridCol>
              </a:tblGrid>
              <a:tr h="313401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Kontinent</a:t>
                      </a:r>
                      <a:endParaRPr lang="hr-H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u="none" strike="noStrike">
                          <a:effectLst/>
                        </a:rPr>
                        <a:t>Ekološki otisak (gha po stanovniku)</a:t>
                      </a:r>
                      <a:endParaRPr lang="pl-PL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Broj stanovnika (u milijunima)</a:t>
                      </a:r>
                      <a:endParaRPr lang="hr-HR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48941251"/>
                  </a:ext>
                </a:extLst>
              </a:tr>
              <a:tr h="313401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Afrika</a:t>
                      </a:r>
                      <a:endParaRPr lang="hr-H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1,4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942,5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04974279"/>
                  </a:ext>
                </a:extLst>
              </a:tr>
              <a:tr h="313401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Azija</a:t>
                      </a:r>
                      <a:endParaRPr lang="hr-H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1,5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3983,9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72710188"/>
                  </a:ext>
                </a:extLst>
              </a:tr>
              <a:tr h="313401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Južna Amerika i Karipska otočja</a:t>
                      </a:r>
                      <a:endParaRPr lang="hr-H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2,4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564,7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65892820"/>
                  </a:ext>
                </a:extLst>
              </a:tr>
              <a:tr h="313401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Europa</a:t>
                      </a:r>
                      <a:endParaRPr lang="hr-H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4,5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731,3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70729812"/>
                  </a:ext>
                </a:extLst>
              </a:tr>
              <a:tr h="313401"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Sjeverna Amerika</a:t>
                      </a:r>
                      <a:endParaRPr lang="hr-H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>
                          <a:effectLst/>
                        </a:rPr>
                        <a:t>8,7</a:t>
                      </a:r>
                      <a:endParaRPr lang="hr-H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100" u="none" strike="noStrike" dirty="0">
                          <a:effectLst/>
                        </a:rPr>
                        <a:t>335,5</a:t>
                      </a:r>
                      <a:endParaRPr lang="hr-H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73890050"/>
                  </a:ext>
                </a:extLst>
              </a:tr>
            </a:tbl>
          </a:graphicData>
        </a:graphic>
      </p:graphicFrame>
      <p:graphicFrame>
        <p:nvGraphicFramePr>
          <p:cNvPr id="19" name="Grafikon 18">
            <a:extLst>
              <a:ext uri="{FF2B5EF4-FFF2-40B4-BE49-F238E27FC236}">
                <a16:creationId xmlns="" xmlns:a16="http://schemas.microsoft.com/office/drawing/2014/main" id="{FF924BB4-19CB-45A2-80C0-284523A858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849712"/>
              </p:ext>
            </p:extLst>
          </p:nvPr>
        </p:nvGraphicFramePr>
        <p:xfrm>
          <a:off x="4129532" y="1155219"/>
          <a:ext cx="3636010" cy="2071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7" name="TekstniOkvir 16">
            <a:extLst>
              <a:ext uri="{FF2B5EF4-FFF2-40B4-BE49-F238E27FC236}">
                <a16:creationId xmlns="" xmlns:a16="http://schemas.microsoft.com/office/drawing/2014/main" id="{C22DA849-E5B7-47A7-B68C-27E2F70BE5CA}"/>
              </a:ext>
            </a:extLst>
          </p:cNvPr>
          <p:cNvSpPr txBox="1"/>
          <p:nvPr/>
        </p:nvSpPr>
        <p:spPr>
          <a:xfrm>
            <a:off x="3628993" y="6002695"/>
            <a:ext cx="3767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Tablica 1 – Ekološki otisak po kontinentima (podaci za 2006. g.)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="" xmlns:a16="http://schemas.microsoft.com/office/drawing/2014/main" id="{EBB9BC65-759A-4914-B6F7-78DF56E87EB1}"/>
              </a:ext>
            </a:extLst>
          </p:cNvPr>
          <p:cNvSpPr txBox="1"/>
          <p:nvPr/>
        </p:nvSpPr>
        <p:spPr>
          <a:xfrm>
            <a:off x="4038575" y="3125613"/>
            <a:ext cx="34267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Graf 1 – Podjela otpada od hrane po kategorijama</a:t>
            </a:r>
          </a:p>
        </p:txBody>
      </p:sp>
    </p:spTree>
    <p:extLst>
      <p:ext uri="{BB962C8B-B14F-4D97-AF65-F5344CB8AC3E}">
        <p14:creationId xmlns:p14="http://schemas.microsoft.com/office/powerpoint/2010/main" val="31576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175544-D0CA-5A00-6CCB-15F85B28A7E4}"/>
              </a:ext>
            </a:extLst>
          </p:cNvPr>
          <p:cNvSpPr txBox="1"/>
          <p:nvPr/>
        </p:nvSpPr>
        <p:spPr>
          <a:xfrm>
            <a:off x="2941449" y="165237"/>
            <a:ext cx="7768704" cy="6386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r-HR" sz="3550" b="1" dirty="0"/>
              <a:t>Važnost hrane u s</a:t>
            </a:r>
            <a:r>
              <a:rPr lang="en-US" sz="3550" b="1" dirty="0" err="1"/>
              <a:t>vakodnevn</a:t>
            </a:r>
            <a:r>
              <a:rPr lang="hr-HR" sz="3550" b="1" dirty="0"/>
              <a:t>om životu</a:t>
            </a:r>
            <a:endParaRPr lang="sr-Latn-RS" sz="355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CA1E5D0-9A96-45E4-2BD9-434F3761C5F8}"/>
              </a:ext>
            </a:extLst>
          </p:cNvPr>
          <p:cNvSpPr txBox="1"/>
          <p:nvPr/>
        </p:nvSpPr>
        <p:spPr>
          <a:xfrm>
            <a:off x="3106029" y="782733"/>
            <a:ext cx="4403724" cy="22621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ŠTO JE HRANA?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Svaka tvar potrebna organizmu za život.</a:t>
            </a:r>
            <a:endParaRPr lang="en-US" sz="13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adrži hranjive tvari, ili makronutrijente</a:t>
            </a:r>
            <a:r>
              <a:rPr lang="hr-HR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(ugljikohidrati, bjelančevine, masti, protein</a:t>
            </a:r>
            <a:r>
              <a:rPr lang="hr-HR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 i minerali) koji nam daju energiju potrebnu za svakodnevnu aktivnost.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akođer</a:t>
            </a:r>
            <a:r>
              <a:rPr lang="hr-HR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 je</a:t>
            </a:r>
            <a:r>
              <a:rPr lang="en-US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 važna za rast, razvoj i održavanje zdravlja ljudskog</a:t>
            </a:r>
            <a:r>
              <a:rPr lang="hr-HR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 (i svakog drugog)</a:t>
            </a:r>
            <a:r>
              <a:rPr lang="en-US" sz="1300" noProof="1">
                <a:latin typeface="Calibri" panose="020F0502020204030204" pitchFamily="34" charset="0"/>
                <a:cs typeface="Times New Roman" panose="02020603050405020304" pitchFamily="18" charset="0"/>
              </a:rPr>
              <a:t> organizma.</a:t>
            </a:r>
            <a:endParaRPr lang="hr-HR" sz="1300" noProof="1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E448A92-28C3-88E7-267A-F9CD79F11B81}"/>
              </a:ext>
            </a:extLst>
          </p:cNvPr>
          <p:cNvSpPr txBox="1"/>
          <p:nvPr/>
        </p:nvSpPr>
        <p:spPr>
          <a:xfrm>
            <a:off x="3744861" y="2953666"/>
            <a:ext cx="3932389" cy="13619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UTJECAJ HRANE: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Ima veliku ekonomsku, socijalnu i kulturnu ulogu.</a:t>
            </a:r>
            <a:endParaRPr lang="en-US" sz="13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Povezuje ljude unutar zajednice, predstavlja narodnu tradiciju.  </a:t>
            </a:r>
            <a:endParaRPr lang="en-US" sz="13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FDE2D3-FE77-72F7-B4FC-52E3EFD3CD2E}"/>
              </a:ext>
            </a:extLst>
          </p:cNvPr>
          <p:cNvSpPr txBox="1"/>
          <p:nvPr/>
        </p:nvSpPr>
        <p:spPr>
          <a:xfrm>
            <a:off x="8552248" y="4702691"/>
            <a:ext cx="3148425" cy="9925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Svaki narod ima svoju tradicionalnu hranu </a:t>
            </a:r>
          </a:p>
          <a:p>
            <a:pPr>
              <a:lnSpc>
                <a:spcPct val="150000"/>
              </a:lnSpc>
            </a:pPr>
            <a:r>
              <a:rPr lang="hr-HR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(u Hrvatskoj: štrukle, gibanice, </a:t>
            </a:r>
            <a:r>
              <a:rPr lang="hr-HR" sz="13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čobanac</a:t>
            </a:r>
            <a:r>
              <a:rPr lang="hr-HR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3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soparnik</a:t>
            </a:r>
            <a:r>
              <a:rPr lang="hr-HR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, žganci, sarma, kulen, fritule...).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FEA6831-8E31-5237-09B1-F253E758B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79" y="3626945"/>
            <a:ext cx="3462482" cy="1938991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279D4D-813D-0500-A366-9E366ACA01BE}"/>
              </a:ext>
            </a:extLst>
          </p:cNvPr>
          <p:cNvSpPr txBox="1"/>
          <p:nvPr/>
        </p:nvSpPr>
        <p:spPr>
          <a:xfrm>
            <a:off x="282379" y="3027235"/>
            <a:ext cx="3109003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sr-Latn-RS"/>
            </a:defPPr>
            <a:lvl1pPr algn="ctr">
              <a:defRPr sz="10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noProof="1"/>
              <a:t>Slika</a:t>
            </a:r>
            <a:r>
              <a:rPr lang="hr-HR" noProof="1"/>
              <a:t> </a:t>
            </a:r>
            <a:r>
              <a:rPr lang="en-US" noProof="1"/>
              <a:t>1</a:t>
            </a:r>
            <a:r>
              <a:rPr lang="hr-HR" noProof="1"/>
              <a:t> </a:t>
            </a:r>
            <a:r>
              <a:rPr lang="en-US" noProof="1"/>
              <a:t>–</a:t>
            </a:r>
            <a:r>
              <a:rPr lang="hr-HR" noProof="1"/>
              <a:t> Pramida prehrane koja sadrži masti, ulja, slatkiše, mlijeko, mliječne proizvode, meso, ribu, jaja, voće, povrće i žitarice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36C7B43-C655-7FEF-CA73-0F1E1B6C6D95}"/>
              </a:ext>
            </a:extLst>
          </p:cNvPr>
          <p:cNvSpPr txBox="1"/>
          <p:nvPr/>
        </p:nvSpPr>
        <p:spPr>
          <a:xfrm>
            <a:off x="491327" y="5572160"/>
            <a:ext cx="2993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noProof="1"/>
              <a:t>Slika</a:t>
            </a:r>
            <a:r>
              <a:rPr lang="hr-HR" sz="1000" noProof="1"/>
              <a:t> 2 </a:t>
            </a:r>
            <a:r>
              <a:rPr lang="en-US" sz="1000" noProof="1"/>
              <a:t>- </a:t>
            </a:r>
            <a:r>
              <a:rPr lang="hr-HR" sz="1000" noProof="1"/>
              <a:t>H</a:t>
            </a:r>
            <a:r>
              <a:rPr lang="en-US" sz="1000" noProof="1"/>
              <a:t>rana spaja ljude za stolom i u zajednicama</a:t>
            </a:r>
          </a:p>
        </p:txBody>
      </p:sp>
      <p:pic>
        <p:nvPicPr>
          <p:cNvPr id="1026" name="Picture 2" descr="Private Soparnik Cooking Experiences (Vegan-Friendly) | Chasing the Donke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232" y="1075677"/>
            <a:ext cx="2149924" cy="14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Recept za knedle sa šljivama | Food Bloge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289" y="2911126"/>
            <a:ext cx="1983001" cy="127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lika 22" descr="C:\Users\GrisogonoI.LOCAL\Desktop\5975_medium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322" y="4488651"/>
            <a:ext cx="1491729" cy="14608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avokutnik 1"/>
          <p:cNvSpPr/>
          <p:nvPr/>
        </p:nvSpPr>
        <p:spPr>
          <a:xfrm>
            <a:off x="155575" y="6046432"/>
            <a:ext cx="8566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900" dirty="0"/>
              <a:t>Izvori: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https://www.udrugausumi.hr/hr/hrana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https://www.zzjzdnz.hr/zdravlje/hrana-i-zdravlje/300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ttps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://www.google.com/</a:t>
            </a:r>
            <a:r>
              <a:rPr lang="hr-HR" sz="9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search?q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hr-HR" sz="9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hrvatska+tradicionalna+jela&amp;oq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hr-HR" sz="9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hrvatska+tradicionalna+jela&amp;aqs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=chrome..69i57j0i22i30l8.7889j0j4&amp;sourceid=</a:t>
            </a:r>
            <a:r>
              <a:rPr lang="hr-HR" sz="9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chrome&amp;ie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=UTF-8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5" name="Picture 3" descr="C:\Users\GrisogonoI.LOCAL\Pictures\8bf1185884d8925678cd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3969" b="6409"/>
          <a:stretch/>
        </p:blipFill>
        <p:spPr bwMode="auto">
          <a:xfrm>
            <a:off x="5622587" y="4488651"/>
            <a:ext cx="2188724" cy="146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" descr="Fritule na brzin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067" y="1075677"/>
            <a:ext cx="2009830" cy="150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232" y="2886827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Piramida zdrave prehrane - pravilne navike?">
            <a:extLst>
              <a:ext uri="{FF2B5EF4-FFF2-40B4-BE49-F238E27FC236}">
                <a16:creationId xmlns="" xmlns:a16="http://schemas.microsoft.com/office/drawing/2014/main" id="{B0164F1C-E104-36C1-F71A-9D689229E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44" b="89776" l="9105" r="90415">
                        <a14:foregroundMark x1="42971" y1="76997" x2="42971" y2="76997"/>
                        <a14:foregroundMark x1="9265" y1="88339" x2="9265" y2="88339"/>
                        <a14:foregroundMark x1="90415" y1="87700" x2="90415" y2="87700"/>
                        <a14:foregroundMark x1="78594" y1="82588" x2="78594" y2="82588"/>
                        <a14:foregroundMark x1="9744" y1="88818" x2="9265" y2="88818"/>
                        <a14:foregroundMark x1="9744" y1="88978" x2="9744" y2="88978"/>
                        <a14:foregroundMark x1="11022" y1="84345" x2="11022" y2="84345"/>
                        <a14:foregroundMark x1="13898" y1="83387" x2="13898" y2="83387"/>
                        <a14:backgroundMark x1="8786" y1="81470" x2="9105" y2="81629"/>
                        <a14:backgroundMark x1="10703" y1="84185" x2="10703" y2="84185"/>
                        <a14:backgroundMark x1="9744" y1="84345" x2="9744" y2="84345"/>
                        <a14:backgroundMark x1="9904" y1="84345" x2="9904" y2="84345"/>
                        <a14:backgroundMark x1="10863" y1="84026" x2="10863" y2="84026"/>
                        <a14:backgroundMark x1="10703" y1="84185" x2="10703" y2="84185"/>
                        <a14:backgroundMark x1="10703" y1="84185" x2="10703" y2="84185"/>
                        <a14:backgroundMark x1="10543" y1="83227" x2="10543" y2="83227"/>
                        <a14:backgroundMark x1="10863" y1="82748" x2="11022" y2="82588"/>
                        <a14:backgroundMark x1="12141" y1="81629" x2="12141" y2="81629"/>
                        <a14:backgroundMark x1="10383" y1="84345" x2="10383" y2="84345"/>
                        <a14:backgroundMark x1="10543" y1="84345" x2="10543" y2="84345"/>
                        <a14:backgroundMark x1="10703" y1="84345" x2="10703" y2="84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7"/>
          <a:stretch/>
        </p:blipFill>
        <p:spPr bwMode="auto">
          <a:xfrm>
            <a:off x="217710" y="415122"/>
            <a:ext cx="3263522" cy="30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3303166" y="108607"/>
            <a:ext cx="5585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/>
              <a:t>Put hrane od sjemena do ploda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4292098" y="908261"/>
            <a:ext cx="27823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Fotosinteza, disanje i transpiracija tri su glavne funkcije koje pokreću rast i razvoj biljaka. Faze rasta biljke su:</a:t>
            </a:r>
          </a:p>
        </p:txBody>
      </p:sp>
      <p:grpSp>
        <p:nvGrpSpPr>
          <p:cNvPr id="36" name="Grupa 35">
            <a:extLst>
              <a:ext uri="{FF2B5EF4-FFF2-40B4-BE49-F238E27FC236}">
                <a16:creationId xmlns="" xmlns:a16="http://schemas.microsoft.com/office/drawing/2014/main" id="{112BC8AC-7F48-1E52-BB5E-4C40D195943B}"/>
              </a:ext>
            </a:extLst>
          </p:cNvPr>
          <p:cNvGrpSpPr/>
          <p:nvPr/>
        </p:nvGrpSpPr>
        <p:grpSpPr>
          <a:xfrm>
            <a:off x="4911736" y="698279"/>
            <a:ext cx="7650029" cy="6169380"/>
            <a:chOff x="1004170" y="856571"/>
            <a:chExt cx="6992414" cy="5614152"/>
          </a:xfrm>
        </p:grpSpPr>
        <p:grpSp>
          <p:nvGrpSpPr>
            <p:cNvPr id="3" name="Grupa 2">
              <a:extLst>
                <a:ext uri="{FF2B5EF4-FFF2-40B4-BE49-F238E27FC236}">
                  <a16:creationId xmlns="" xmlns:a16="http://schemas.microsoft.com/office/drawing/2014/main" id="{BA779A4C-577D-EF89-CFE3-FC0625518D18}"/>
                </a:ext>
              </a:extLst>
            </p:cNvPr>
            <p:cNvGrpSpPr/>
            <p:nvPr/>
          </p:nvGrpSpPr>
          <p:grpSpPr>
            <a:xfrm>
              <a:off x="1004170" y="1648971"/>
              <a:ext cx="2338889" cy="1975596"/>
              <a:chOff x="894356" y="1519947"/>
              <a:chExt cx="2338889" cy="1975596"/>
            </a:xfrm>
          </p:grpSpPr>
          <p:sp>
            <p:nvSpPr>
              <p:cNvPr id="6" name="TekstniOkvir 5"/>
              <p:cNvSpPr txBox="1"/>
              <p:nvPr/>
            </p:nvSpPr>
            <p:spPr>
              <a:xfrm>
                <a:off x="1487796" y="2467877"/>
                <a:ext cx="10871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1. Klijanje</a:t>
                </a:r>
              </a:p>
            </p:txBody>
          </p:sp>
          <p:pic>
            <p:nvPicPr>
              <p:cNvPr id="20" name="Slika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28857" y="1519947"/>
                <a:ext cx="1661990" cy="102176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29" name="TekstniOkvir 28"/>
              <p:cNvSpPr txBox="1"/>
              <p:nvPr/>
            </p:nvSpPr>
            <p:spPr>
              <a:xfrm>
                <a:off x="894356" y="2726102"/>
                <a:ext cx="233888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Iznad tla se pojavljuje klica i sjeme pušta korijenje.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Trajanje od 6 do 8 dana.</a:t>
                </a:r>
              </a:p>
            </p:txBody>
          </p:sp>
        </p:grpSp>
        <p:grpSp>
          <p:nvGrpSpPr>
            <p:cNvPr id="13" name="Grupa 12">
              <a:extLst>
                <a:ext uri="{FF2B5EF4-FFF2-40B4-BE49-F238E27FC236}">
                  <a16:creationId xmlns="" xmlns:a16="http://schemas.microsoft.com/office/drawing/2014/main" id="{67D8B66D-3295-215F-645D-481FBDEEC556}"/>
                </a:ext>
              </a:extLst>
            </p:cNvPr>
            <p:cNvGrpSpPr/>
            <p:nvPr/>
          </p:nvGrpSpPr>
          <p:grpSpPr>
            <a:xfrm>
              <a:off x="1017714" y="3699833"/>
              <a:ext cx="2299310" cy="1923296"/>
              <a:chOff x="3673311" y="1585117"/>
              <a:chExt cx="2299310" cy="1923296"/>
            </a:xfrm>
          </p:grpSpPr>
          <p:sp>
            <p:nvSpPr>
              <p:cNvPr id="7" name="TekstniOkvir 6"/>
              <p:cNvSpPr txBox="1"/>
              <p:nvPr/>
            </p:nvSpPr>
            <p:spPr>
              <a:xfrm>
                <a:off x="4204665" y="2565214"/>
                <a:ext cx="12366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2. Rani rast</a:t>
                </a:r>
              </a:p>
            </p:txBody>
          </p:sp>
          <p:pic>
            <p:nvPicPr>
              <p:cNvPr id="22" name="Slika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03061" y="1585117"/>
                <a:ext cx="1577542" cy="105169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0" name="TekstniOkvir 29"/>
              <p:cNvSpPr txBox="1"/>
              <p:nvPr/>
            </p:nvSpPr>
            <p:spPr>
              <a:xfrm>
                <a:off x="3673311" y="2808220"/>
                <a:ext cx="2299310" cy="700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Pojavljuje se lišće i raste korijenje.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Trajanje od 25 do 35 dana.</a:t>
                </a:r>
              </a:p>
            </p:txBody>
          </p:sp>
        </p:grpSp>
        <p:grpSp>
          <p:nvGrpSpPr>
            <p:cNvPr id="14" name="Grupa 13">
              <a:extLst>
                <a:ext uri="{FF2B5EF4-FFF2-40B4-BE49-F238E27FC236}">
                  <a16:creationId xmlns="" xmlns:a16="http://schemas.microsoft.com/office/drawing/2014/main" id="{DC6BFE76-A3AA-2ABC-EF04-33A54A8EA99F}"/>
                </a:ext>
              </a:extLst>
            </p:cNvPr>
            <p:cNvGrpSpPr/>
            <p:nvPr/>
          </p:nvGrpSpPr>
          <p:grpSpPr>
            <a:xfrm>
              <a:off x="3135290" y="856571"/>
              <a:ext cx="2374506" cy="2036313"/>
              <a:chOff x="6067018" y="1339607"/>
              <a:chExt cx="2374506" cy="2036313"/>
            </a:xfrm>
          </p:grpSpPr>
          <p:sp>
            <p:nvSpPr>
              <p:cNvPr id="8" name="TekstniOkvir 7"/>
              <p:cNvSpPr txBox="1"/>
              <p:nvPr/>
            </p:nvSpPr>
            <p:spPr>
              <a:xfrm>
                <a:off x="6351227" y="2342916"/>
                <a:ext cx="17406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600" b="1" dirty="0"/>
                  <a:t>3. Vegetativni rast</a:t>
                </a:r>
              </a:p>
            </p:txBody>
          </p:sp>
          <p:pic>
            <p:nvPicPr>
              <p:cNvPr id="24" name="Slika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41322" y="1339607"/>
                <a:ext cx="1614961" cy="107664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1" name="TekstniOkvir 30"/>
              <p:cNvSpPr txBox="1"/>
              <p:nvPr/>
            </p:nvSpPr>
            <p:spPr>
              <a:xfrm>
                <a:off x="6067018" y="2606479"/>
                <a:ext cx="237450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Cijela biljka raste i trsovi se izdužuju.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Trajanje od 20 do 25 dana.</a:t>
                </a:r>
              </a:p>
            </p:txBody>
          </p:sp>
        </p:grpSp>
        <p:grpSp>
          <p:nvGrpSpPr>
            <p:cNvPr id="17" name="Grupa 16">
              <a:extLst>
                <a:ext uri="{FF2B5EF4-FFF2-40B4-BE49-F238E27FC236}">
                  <a16:creationId xmlns="" xmlns:a16="http://schemas.microsoft.com/office/drawing/2014/main" id="{A4C002EC-CD8F-184D-59F2-BA4EAE6863F7}"/>
                </a:ext>
              </a:extLst>
            </p:cNvPr>
            <p:cNvGrpSpPr/>
            <p:nvPr/>
          </p:nvGrpSpPr>
          <p:grpSpPr>
            <a:xfrm>
              <a:off x="2995081" y="2895353"/>
              <a:ext cx="2589453" cy="1790394"/>
              <a:chOff x="8763641" y="1487609"/>
              <a:chExt cx="2589453" cy="1790394"/>
            </a:xfrm>
          </p:grpSpPr>
          <p:sp>
            <p:nvSpPr>
              <p:cNvPr id="9" name="TekstniOkvir 8"/>
              <p:cNvSpPr txBox="1"/>
              <p:nvPr/>
            </p:nvSpPr>
            <p:spPr>
              <a:xfrm>
                <a:off x="9201695" y="2452497"/>
                <a:ext cx="1713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600" b="1" dirty="0"/>
                  <a:t>4. Faza cvjetanja</a:t>
                </a:r>
              </a:p>
            </p:txBody>
          </p:sp>
          <p:pic>
            <p:nvPicPr>
              <p:cNvPr id="25" name="Slika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79004" y="1487609"/>
                <a:ext cx="1545823" cy="103054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2" name="TekstniOkvir 31"/>
              <p:cNvSpPr txBox="1"/>
              <p:nvPr/>
            </p:nvSpPr>
            <p:spPr>
              <a:xfrm>
                <a:off x="8763641" y="2708616"/>
                <a:ext cx="2589453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Pojavljuju se i otvaraju cvjetovi.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Trajanje više od 20 dana.</a:t>
                </a:r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="" xmlns:a16="http://schemas.microsoft.com/office/drawing/2014/main" id="{D1FE728F-3B1A-B425-1A7C-F860D2B30844}"/>
                </a:ext>
              </a:extLst>
            </p:cNvPr>
            <p:cNvGrpSpPr/>
            <p:nvPr/>
          </p:nvGrpSpPr>
          <p:grpSpPr>
            <a:xfrm>
              <a:off x="3259732" y="4682974"/>
              <a:ext cx="2039120" cy="1787749"/>
              <a:chOff x="1594213" y="3607174"/>
              <a:chExt cx="2039120" cy="1787749"/>
            </a:xfrm>
          </p:grpSpPr>
          <p:sp>
            <p:nvSpPr>
              <p:cNvPr id="11" name="TekstniOkvir 10"/>
              <p:cNvSpPr txBox="1"/>
              <p:nvPr/>
            </p:nvSpPr>
            <p:spPr>
              <a:xfrm>
                <a:off x="1871843" y="4539701"/>
                <a:ext cx="14778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600" b="1" dirty="0"/>
                  <a:t>5. Oprašivanje</a:t>
                </a:r>
              </a:p>
            </p:txBody>
          </p:sp>
          <p:pic>
            <p:nvPicPr>
              <p:cNvPr id="26" name="Slika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3463" y="3607174"/>
                <a:ext cx="1543750" cy="102916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3" name="TekstniOkvir 32"/>
              <p:cNvSpPr txBox="1"/>
              <p:nvPr/>
            </p:nvSpPr>
            <p:spPr>
              <a:xfrm>
                <a:off x="1594213" y="4825536"/>
                <a:ext cx="2039120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Pčele oprašuju cvijeće.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Traje više od 20 dana.</a:t>
                </a:r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="" xmlns:a16="http://schemas.microsoft.com/office/drawing/2014/main" id="{2CCC0ADF-E15B-05D8-7827-06A197673F9B}"/>
                </a:ext>
              </a:extLst>
            </p:cNvPr>
            <p:cNvGrpSpPr/>
            <p:nvPr/>
          </p:nvGrpSpPr>
          <p:grpSpPr>
            <a:xfrm>
              <a:off x="5238259" y="1551705"/>
              <a:ext cx="2758325" cy="1821728"/>
              <a:chOff x="4467008" y="3153175"/>
              <a:chExt cx="2758325" cy="1821728"/>
            </a:xfrm>
          </p:grpSpPr>
          <p:sp>
            <p:nvSpPr>
              <p:cNvPr id="12" name="TekstniOkvir 11"/>
              <p:cNvSpPr txBox="1"/>
              <p:nvPr/>
            </p:nvSpPr>
            <p:spPr>
              <a:xfrm>
                <a:off x="4590556" y="4145531"/>
                <a:ext cx="259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sz="1600" b="1" dirty="0"/>
                  <a:t>6. Faza formatiranja ploda</a:t>
                </a:r>
              </a:p>
            </p:txBody>
          </p:sp>
          <p:pic>
            <p:nvPicPr>
              <p:cNvPr id="27" name="Slika 2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47935" y="3153175"/>
                <a:ext cx="1614964" cy="107664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4" name="TekstniOkvir 33"/>
              <p:cNvSpPr txBox="1"/>
              <p:nvPr/>
            </p:nvSpPr>
            <p:spPr>
              <a:xfrm>
                <a:off x="4467008" y="4405516"/>
                <a:ext cx="2758325" cy="56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Pojavljuju se mali zeleni plodovi.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Trajanje od 20 do 30 dana.</a:t>
                </a:r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="" xmlns:a16="http://schemas.microsoft.com/office/drawing/2014/main" id="{6378CD56-A1AD-EF9A-7FCB-4207512F8DB7}"/>
                </a:ext>
              </a:extLst>
            </p:cNvPr>
            <p:cNvGrpSpPr/>
            <p:nvPr/>
          </p:nvGrpSpPr>
          <p:grpSpPr>
            <a:xfrm>
              <a:off x="5372018" y="3371285"/>
              <a:ext cx="2356900" cy="1789230"/>
              <a:chOff x="7771140" y="3651981"/>
              <a:chExt cx="2356900" cy="1789230"/>
            </a:xfrm>
          </p:grpSpPr>
          <p:sp>
            <p:nvSpPr>
              <p:cNvPr id="10" name="TekstniOkvir 9"/>
              <p:cNvSpPr txBox="1"/>
              <p:nvPr/>
            </p:nvSpPr>
            <p:spPr>
              <a:xfrm>
                <a:off x="7933065" y="4642189"/>
                <a:ext cx="19673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600" b="1" dirty="0"/>
                  <a:t>7. Faza sazrijevanja</a:t>
                </a:r>
              </a:p>
            </p:txBody>
          </p:sp>
          <p:pic>
            <p:nvPicPr>
              <p:cNvPr id="28" name="Slika 2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76498" y="3651981"/>
                <a:ext cx="1661990" cy="110799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5" name="TekstniOkvir 34"/>
              <p:cNvSpPr txBox="1"/>
              <p:nvPr/>
            </p:nvSpPr>
            <p:spPr>
              <a:xfrm>
                <a:off x="7771140" y="4923067"/>
                <a:ext cx="2356900" cy="518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Plodovi sazrijevaju i rastu.</a:t>
                </a:r>
              </a:p>
              <a:p>
                <a:pPr marL="285750" indent="-285750">
                  <a:spcBef>
                    <a:spcPts val="300"/>
                  </a:spcBef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hr-HR" sz="1300" dirty="0"/>
                  <a:t>Trajanje od 10 do 20 dana.</a:t>
                </a:r>
              </a:p>
            </p:txBody>
          </p:sp>
        </p:grpSp>
      </p:grpSp>
      <p:sp>
        <p:nvSpPr>
          <p:cNvPr id="2" name="Pravokutnik 1"/>
          <p:cNvSpPr/>
          <p:nvPr/>
        </p:nvSpPr>
        <p:spPr>
          <a:xfrm>
            <a:off x="40845" y="5632221"/>
            <a:ext cx="50266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00" dirty="0"/>
              <a:t>Izvori: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Slike su preuzete s </a:t>
            </a:r>
            <a:r>
              <a:rPr lang="hr-HR"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https://www.thespruce.com/tomato-plant-growth-timeline-7255375</a:t>
            </a:r>
            <a:endParaRPr lang="hr-HR" sz="1000" dirty="0">
              <a:solidFill>
                <a:schemeClr val="tx1">
                  <a:lumMod val="95000"/>
                  <a:lumOff val="5000"/>
                </a:schemeClr>
              </a:solidFill>
              <a:hlinkClick r:id="" action="ppaction://noaction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https://extension.oregonstate.edu/gardening/flowers-shrubs-trees/plant-growth-development</a:t>
            </a:r>
            <a:endParaRPr lang="hr-HR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https://www.eea.europa.eu/signals-archived/signals-2018-content-list/articles/water-use-in-europe-2014</a:t>
            </a:r>
            <a:endParaRPr lang="hr-HR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https://www.sciencedirect.com/science/article/abs/pii/S0378377404002215</a:t>
            </a:r>
            <a:endParaRPr lang="hr-HR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="" xmlns:a16="http://schemas.microsoft.com/office/drawing/2014/main" id="{8509C17B-FC4F-0FFA-76FF-F2783E5F79B9}"/>
              </a:ext>
            </a:extLst>
          </p:cNvPr>
          <p:cNvSpPr txBox="1"/>
          <p:nvPr/>
        </p:nvSpPr>
        <p:spPr>
          <a:xfrm>
            <a:off x="245565" y="1066255"/>
            <a:ext cx="3868035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Kako se brinuti o svojoj biljci: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/>
              <a:t>Za rast biljke (npr. rajčice) potrebna je voda, zaštitna sredstva, sunce i rad čovjeka.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/>
              <a:t>U prosjeku za potpuni rast rajčice (od oko 3 mjeseca) potrebno je 126 litara vode što odgovara prosječnoj količini vode koju jedna osoba potroši u jednom danu.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/>
              <a:t>Biljku tijekom početnog rasta treba držati u vlažnom, zaštićenom i osvijetljenom prostoru na temperaturi od 18°C do 30°C.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dirty="0"/>
              <a:t>Za rast biljaka potrebna su gnojiva i kompost.</a:t>
            </a:r>
          </a:p>
        </p:txBody>
      </p:sp>
      <p:pic>
        <p:nvPicPr>
          <p:cNvPr id="37" name="Slika 36">
            <a:extLst>
              <a:ext uri="{FF2B5EF4-FFF2-40B4-BE49-F238E27FC236}">
                <a16:creationId xmlns="" xmlns:a16="http://schemas.microsoft.com/office/drawing/2014/main" id="{41F7451F-11F5-7496-CD80-7A3490D73A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974" y="3597863"/>
            <a:ext cx="3051538" cy="203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12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="" xmlns:a16="http://schemas.microsoft.com/office/drawing/2014/main" id="{88155920-7D79-D99F-B918-DD7D67CC2D62}"/>
              </a:ext>
            </a:extLst>
          </p:cNvPr>
          <p:cNvSpPr txBox="1"/>
          <p:nvPr/>
        </p:nvSpPr>
        <p:spPr>
          <a:xfrm>
            <a:off x="3605406" y="184774"/>
            <a:ext cx="4981188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/>
              <a:t>Put </a:t>
            </a:r>
            <a:r>
              <a:rPr lang="hr-HR" sz="3550" b="1" dirty="0"/>
              <a:t>hrane</a:t>
            </a:r>
            <a:r>
              <a:rPr lang="hr-HR" sz="3200" b="1" dirty="0"/>
              <a:t> od ploda do stola</a:t>
            </a:r>
          </a:p>
        </p:txBody>
      </p:sp>
      <p:sp>
        <p:nvSpPr>
          <p:cNvPr id="3" name="Pravokutnik 2"/>
          <p:cNvSpPr/>
          <p:nvPr/>
        </p:nvSpPr>
        <p:spPr>
          <a:xfrm>
            <a:off x="9328" y="5927491"/>
            <a:ext cx="41801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900" dirty="0"/>
              <a:t>Izvori:</a:t>
            </a:r>
            <a:endParaRPr lang="hr-HR" sz="900" dirty="0">
              <a:hlinkClick r:id="rId2"/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https://www.chooseenergy.com/blog/energy-101/energy-food-production</a:t>
            </a:r>
            <a:endParaRPr lang="hr-HR" sz="9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https://www.futurelearn.com/info/courses/food-supply-systems/0/steps/53648</a:t>
            </a:r>
            <a:endParaRPr lang="hr-HR" sz="9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https://www.wwf.org.uk/sites/default/files/2022-10/WWF-UK%20HIDDEN%20WASTE%20REPORT%202022_3.pdf</a:t>
            </a:r>
            <a:endParaRPr lang="hr-HR" sz="9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https://www.sciencedirect.com/science/article/abs/pii/S0959652618306127</a:t>
            </a:r>
            <a:endParaRPr lang="hr-HR" sz="9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="" xmlns:a16="http://schemas.microsoft.com/office/drawing/2014/main" id="{8E2CA29B-8135-7826-85C3-05AFA2E1834D}"/>
              </a:ext>
            </a:extLst>
          </p:cNvPr>
          <p:cNvGrpSpPr/>
          <p:nvPr/>
        </p:nvGrpSpPr>
        <p:grpSpPr>
          <a:xfrm>
            <a:off x="4551680" y="4800600"/>
            <a:ext cx="3238305" cy="1872626"/>
            <a:chOff x="7085982" y="4834125"/>
            <a:chExt cx="3427967" cy="1507346"/>
          </a:xfrm>
        </p:grpSpPr>
        <p:graphicFrame>
          <p:nvGraphicFramePr>
            <p:cNvPr id="23" name="Grafikon 22">
              <a:extLst>
                <a:ext uri="{FF2B5EF4-FFF2-40B4-BE49-F238E27FC236}">
                  <a16:creationId xmlns="" xmlns:a16="http://schemas.microsoft.com/office/drawing/2014/main" id="{A36DDBD0-B316-A826-6425-134AA59DA5C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20673209"/>
                </p:ext>
              </p:extLst>
            </p:nvPr>
          </p:nvGraphicFramePr>
          <p:xfrm>
            <a:off x="7085982" y="4834125"/>
            <a:ext cx="3427967" cy="14391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0" name="TekstniOkvir 29">
              <a:extLst>
                <a:ext uri="{FF2B5EF4-FFF2-40B4-BE49-F238E27FC236}">
                  <a16:creationId xmlns="" xmlns:a16="http://schemas.microsoft.com/office/drawing/2014/main" id="{9F5BA3B4-19BC-8088-2D01-B37545333043}"/>
                </a:ext>
              </a:extLst>
            </p:cNvPr>
            <p:cNvSpPr txBox="1"/>
            <p:nvPr/>
          </p:nvSpPr>
          <p:spPr>
            <a:xfrm>
              <a:off x="7085982" y="6138931"/>
              <a:ext cx="2848136" cy="202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000" dirty="0"/>
                <a:t>Graf 1 - Korištenje energije u proizvodnji hrane</a:t>
              </a:r>
            </a:p>
          </p:txBody>
        </p:sp>
      </p:grpSp>
      <p:sp>
        <p:nvSpPr>
          <p:cNvPr id="21" name="TekstniOkvir 20">
            <a:extLst>
              <a:ext uri="{FF2B5EF4-FFF2-40B4-BE49-F238E27FC236}">
                <a16:creationId xmlns="" xmlns:a16="http://schemas.microsoft.com/office/drawing/2014/main" id="{FACE5675-418A-B00A-EAA2-EAC9DFE7CBB8}"/>
              </a:ext>
            </a:extLst>
          </p:cNvPr>
          <p:cNvSpPr txBox="1"/>
          <p:nvPr/>
        </p:nvSpPr>
        <p:spPr>
          <a:xfrm>
            <a:off x="112009" y="3836186"/>
            <a:ext cx="449475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2. Prerada i proizvodnja hrane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Prerada i proizvodnja hrane uključuje rezanje, čišćenje, hlađenje, prešanje, rafiniranje, mljevenje i toplinsku preradu sirove hrane.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U preradi postoje dvije vrste proizvoda: prerađeni i neprerađeni proizvodi.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Neprerađeni proizvod je hrana koja nije bila prerađena, uključujući proizvode koji su podijeljeni, razdvojeni, odrezani, razrezani na kriške, očišćeni od kostiju, kosani, oguljeni i oni se najčešće bacaju. </a:t>
            </a:r>
          </a:p>
        </p:txBody>
      </p:sp>
      <p:sp>
        <p:nvSpPr>
          <p:cNvPr id="24" name="TekstniOkvir 23">
            <a:extLst>
              <a:ext uri="{FF2B5EF4-FFF2-40B4-BE49-F238E27FC236}">
                <a16:creationId xmlns="" xmlns:a16="http://schemas.microsoft.com/office/drawing/2014/main" id="{77FF63AF-F621-AC31-D2D0-AEA2EE1D6612}"/>
              </a:ext>
            </a:extLst>
          </p:cNvPr>
          <p:cNvSpPr txBox="1"/>
          <p:nvPr/>
        </p:nvSpPr>
        <p:spPr>
          <a:xfrm>
            <a:off x="7482276" y="2717867"/>
            <a:ext cx="439256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4. Maloprodaja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Maloprodaja uključuje pravilno rukovanje prehrambenim proizvodima, upravljanje potrebama i potražnjom potrošača, smanjivanje rasipanja hrane.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U maloprodaji se najčešće bacaju proizvodi kojima je istekao rok trajanja ili su oštećeni slaganjem na police.</a:t>
            </a:r>
          </a:p>
        </p:txBody>
      </p:sp>
      <p:sp>
        <p:nvSpPr>
          <p:cNvPr id="26" name="TekstniOkvir 25">
            <a:extLst>
              <a:ext uri="{FF2B5EF4-FFF2-40B4-BE49-F238E27FC236}">
                <a16:creationId xmlns="" xmlns:a16="http://schemas.microsoft.com/office/drawing/2014/main" id="{0DE8CA18-1680-8E12-4ECB-09C35837B273}"/>
              </a:ext>
            </a:extLst>
          </p:cNvPr>
          <p:cNvSpPr txBox="1"/>
          <p:nvPr/>
        </p:nvSpPr>
        <p:spPr>
          <a:xfrm>
            <a:off x="112009" y="1746442"/>
            <a:ext cx="449475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1. Primarna proizvodnja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Primarna proizvodnja uključuje uzgoj, žetvu i klanje stoke.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Otpad od hrane nastaje zbog loših vremenskih uvjeta, bolesti, insekata, oštećivanja pri berbi.</a:t>
            </a:r>
          </a:p>
        </p:txBody>
      </p:sp>
      <p:pic>
        <p:nvPicPr>
          <p:cNvPr id="29" name="Slika 28">
            <a:extLst>
              <a:ext uri="{FF2B5EF4-FFF2-40B4-BE49-F238E27FC236}">
                <a16:creationId xmlns="" xmlns:a16="http://schemas.microsoft.com/office/drawing/2014/main" id="{A7FEA80C-6834-2E92-4C2B-42FFD3C98F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601" y="966936"/>
            <a:ext cx="2906325" cy="1937550"/>
          </a:xfrm>
          <a:prstGeom prst="rect">
            <a:avLst/>
          </a:prstGeom>
        </p:spPr>
      </p:pic>
      <p:pic>
        <p:nvPicPr>
          <p:cNvPr id="31" name="Picture 2" descr="Common Market” Offers Innovative Solutions to Fresh Food Distribution  Problems">
            <a:extLst>
              <a:ext uri="{FF2B5EF4-FFF2-40B4-BE49-F238E27FC236}">
                <a16:creationId xmlns="" xmlns:a16="http://schemas.microsoft.com/office/drawing/2014/main" id="{BF0DF31B-D0B7-02D5-E187-FBBA1A504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00" y="3066134"/>
            <a:ext cx="2906325" cy="174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6CF25902-FA36-4CB1-AA29-E85142A460EF}"/>
              </a:ext>
            </a:extLst>
          </p:cNvPr>
          <p:cNvSpPr txBox="1"/>
          <p:nvPr/>
        </p:nvSpPr>
        <p:spPr>
          <a:xfrm>
            <a:off x="112009" y="899610"/>
            <a:ext cx="44396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00" dirty="0"/>
              <a:t>Opskrbni lanac obuhvaća put hrane od mjesta proizvodnje do mjesta gdje je nabavljamo. U svakom dijelu tog lanca dolazi do emisije stakleničkih plinova koji utječu na klimatske promjene.  Dijelovi opskrbnog lanca su: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="" xmlns:a16="http://schemas.microsoft.com/office/drawing/2014/main" id="{E6B11AE6-B598-4AEB-99F3-F0BA944BA39F}"/>
              </a:ext>
            </a:extLst>
          </p:cNvPr>
          <p:cNvSpPr txBox="1"/>
          <p:nvPr/>
        </p:nvSpPr>
        <p:spPr>
          <a:xfrm>
            <a:off x="7482275" y="949764"/>
            <a:ext cx="4597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3. Skladištenje i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Skladištenje obuhvaća pakiranje hrane i pohranjivanje u prostorima s uvjetima potrebnim  za očuvanje prehrambenih proizvoda.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Transport obuhvaća domaći i međunarodni prijevoz proizvoda od skladišta do maloprodaje.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Pri rukovanju proizvodima u svakoj od ove dvije faze dolazi do oštećenja ili truljenja proizvoda pa kasnije ono postaje otpad.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4927DFA1-84AC-431C-9FF8-F0DB0B0B358A}"/>
              </a:ext>
            </a:extLst>
          </p:cNvPr>
          <p:cNvSpPr txBox="1"/>
          <p:nvPr/>
        </p:nvSpPr>
        <p:spPr>
          <a:xfrm>
            <a:off x="7444838" y="4067966"/>
            <a:ext cx="40391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5. Kućanstvo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300" dirty="0"/>
              <a:t>U kućanstvu otpad od hrane nastaje zbog nepravilnog prenošenja hrane od trgovine do kuće, zbog nepravilnog spremanja ili zbog isteka roka trajanja.</a:t>
            </a:r>
          </a:p>
        </p:txBody>
      </p:sp>
      <p:pic>
        <p:nvPicPr>
          <p:cNvPr id="2050" name="Picture 2" descr="Ministarstvo regionalnoga razvoja i fondova Europske unije - Regionalni  razvoj i ITU mehanizam">
            <a:extLst>
              <a:ext uri="{FF2B5EF4-FFF2-40B4-BE49-F238E27FC236}">
                <a16:creationId xmlns="" xmlns:a16="http://schemas.microsoft.com/office/drawing/2014/main" id="{2FE95FBF-616F-4392-BB6E-326615AD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68" y="2729496"/>
            <a:ext cx="1596434" cy="10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Slika na kojoj se prikazuje uzorak, kvadrat, simetrija, piksel&#10;&#10;Opis je automatski generiran">
            <a:extLst>
              <a:ext uri="{FF2B5EF4-FFF2-40B4-BE49-F238E27FC236}">
                <a16:creationId xmlns="" xmlns:a16="http://schemas.microsoft.com/office/drawing/2014/main" id="{B4A43E25-DD07-0BE1-4FF1-E33A2D07B7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31" y="4967855"/>
            <a:ext cx="1394887" cy="1394887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="" xmlns:a16="http://schemas.microsoft.com/office/drawing/2014/main" id="{3AFBF929-CCA4-CB11-FD1E-57BB76DD7122}"/>
              </a:ext>
            </a:extLst>
          </p:cNvPr>
          <p:cNvSpPr txBox="1"/>
          <p:nvPr/>
        </p:nvSpPr>
        <p:spPr>
          <a:xfrm>
            <a:off x="8814310" y="6258332"/>
            <a:ext cx="1545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Video 1 – Hrana nije otpad</a:t>
            </a:r>
          </a:p>
        </p:txBody>
      </p:sp>
    </p:spTree>
    <p:extLst>
      <p:ext uri="{BB962C8B-B14F-4D97-AF65-F5344CB8AC3E}">
        <p14:creationId xmlns:p14="http://schemas.microsoft.com/office/powerpoint/2010/main" val="393277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87D328B-C0CD-DE7D-8A27-CAA4B787B1AB}"/>
              </a:ext>
            </a:extLst>
          </p:cNvPr>
          <p:cNvSpPr txBox="1"/>
          <p:nvPr/>
        </p:nvSpPr>
        <p:spPr>
          <a:xfrm>
            <a:off x="670961" y="5309266"/>
            <a:ext cx="3097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noProof="1"/>
              <a:t>Graf </a:t>
            </a:r>
            <a:r>
              <a:rPr lang="en-US" sz="1100" noProof="1"/>
              <a:t>1</a:t>
            </a:r>
            <a:r>
              <a:rPr lang="hr-HR" sz="1100" noProof="1"/>
              <a:t> </a:t>
            </a:r>
            <a:r>
              <a:rPr lang="en-US" sz="1100" noProof="1"/>
              <a:t>-</a:t>
            </a:r>
            <a:r>
              <a:rPr lang="hr-HR" sz="1100" noProof="1"/>
              <a:t> B</a:t>
            </a:r>
            <a:r>
              <a:rPr lang="en-US" sz="1100" noProof="1"/>
              <a:t>acanje hrane po sektorima</a:t>
            </a:r>
            <a:r>
              <a:rPr lang="hr-HR" sz="1100" noProof="1"/>
              <a:t> u EU</a:t>
            </a:r>
            <a:endParaRPr lang="en-US" sz="1100" noProof="1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E5EA6C-E532-6522-9D4E-17D461024F9B}"/>
              </a:ext>
            </a:extLst>
          </p:cNvPr>
          <p:cNvSpPr txBox="1"/>
          <p:nvPr/>
        </p:nvSpPr>
        <p:spPr>
          <a:xfrm>
            <a:off x="8496364" y="5670853"/>
            <a:ext cx="32409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noProof="1"/>
              <a:t>Graf 2 </a:t>
            </a:r>
            <a:r>
              <a:rPr lang="en-US" sz="1100" noProof="1"/>
              <a:t>-</a:t>
            </a:r>
            <a:r>
              <a:rPr lang="hr-HR" sz="1100" noProof="1"/>
              <a:t> E</a:t>
            </a:r>
            <a:r>
              <a:rPr lang="en-US" sz="1100" noProof="1"/>
              <a:t>misije stakleničkih plinova u E</a:t>
            </a:r>
            <a:r>
              <a:rPr lang="hr-HR" sz="1100" noProof="1"/>
              <a:t>U </a:t>
            </a:r>
            <a:r>
              <a:rPr lang="en-US" sz="1100" noProof="1"/>
              <a:t> </a:t>
            </a:r>
            <a:endParaRPr lang="hr-HR" sz="1100" noProof="1"/>
          </a:p>
          <a:p>
            <a:pPr algn="ctr"/>
            <a:r>
              <a:rPr lang="en-US" sz="1100" noProof="1"/>
              <a:t>po sektoru u 2019.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B882E44-5004-1E55-3E48-8A52F77F3522}"/>
              </a:ext>
            </a:extLst>
          </p:cNvPr>
          <p:cNvSpPr txBox="1"/>
          <p:nvPr/>
        </p:nvSpPr>
        <p:spPr>
          <a:xfrm>
            <a:off x="4407012" y="3174135"/>
            <a:ext cx="3377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1"/>
              <a:t>Slika</a:t>
            </a:r>
            <a:r>
              <a:rPr lang="hr-HR" sz="1100" noProof="1"/>
              <a:t> 1 </a:t>
            </a:r>
            <a:r>
              <a:rPr lang="en-US" sz="1100" noProof="1"/>
              <a:t>–</a:t>
            </a:r>
            <a:r>
              <a:rPr lang="hr-HR" sz="1100" noProof="1"/>
              <a:t> Jestiva hrana bačena na gradskoj tržnici</a:t>
            </a:r>
            <a:endParaRPr lang="en-US" sz="1100" noProof="1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A687E8A-EEE0-9791-C89A-C48B951C97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3857" r="6563"/>
          <a:stretch/>
        </p:blipFill>
        <p:spPr>
          <a:xfrm>
            <a:off x="8337130" y="3261138"/>
            <a:ext cx="3642785" cy="2371978"/>
          </a:xfrm>
          <a:prstGeom prst="rect">
            <a:avLst/>
          </a:prstGeom>
        </p:spPr>
      </p:pic>
      <p:sp>
        <p:nvSpPr>
          <p:cNvPr id="21" name="TekstniOkvir 20">
            <a:extLst>
              <a:ext uri="{FF2B5EF4-FFF2-40B4-BE49-F238E27FC236}">
                <a16:creationId xmlns="" xmlns:a16="http://schemas.microsoft.com/office/drawing/2014/main" id="{86A99C79-AD66-9E22-E2DD-E2EF7BE00110}"/>
              </a:ext>
            </a:extLst>
          </p:cNvPr>
          <p:cNvSpPr txBox="1"/>
          <p:nvPr/>
        </p:nvSpPr>
        <p:spPr>
          <a:xfrm>
            <a:off x="2921523" y="263434"/>
            <a:ext cx="6846707" cy="638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3550" b="1" dirty="0">
                <a:solidFill>
                  <a:schemeClr val="tx1"/>
                </a:solidFill>
              </a:rPr>
              <a:t>Utjecaj otpada od hrane na okoliš</a:t>
            </a:r>
          </a:p>
        </p:txBody>
      </p:sp>
      <p:sp>
        <p:nvSpPr>
          <p:cNvPr id="2" name="Pravokutnik 1"/>
          <p:cNvSpPr/>
          <p:nvPr/>
        </p:nvSpPr>
        <p:spPr>
          <a:xfrm>
            <a:off x="40006" y="5692012"/>
            <a:ext cx="740518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900" dirty="0"/>
              <a:t>Izvori:</a:t>
            </a:r>
            <a:endParaRPr lang="hr-HR" sz="900" dirty="0">
              <a:hlinkClick r:id="" action="ppaction://noaction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://sprjecavanjeotpada.azo.hr/</a:t>
            </a:r>
            <a:r>
              <a:rPr lang="hr-HR" sz="9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page.htm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?</a:t>
            </a:r>
            <a:r>
              <a:rPr lang="hr-HR" sz="9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id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=93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https://www.eufic.org/en/food-safety/article/food-waste-in-europe-statistics-and-facts-about-the-problem?gclid=CjwKCAjw3POhBhBQEiwAqTCuBmgtMjj-HF4JV1uVU59oDcbdaaxQGitUHmq0RdSS4oBM_5CXf5NKVhoCH-oQAvD_Bw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 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https://www.hzjz.hr/aktualnosti/prekomjerno-bacanje-hrane-globalni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problem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https://www.poslovni.hr/poduzetnik/ukoliko-se-ne-smanji-bacanje-hrane-doci-ce-do-susa-poplava-i-porasta-razine-mora-312689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https://citizens.ec.europa.eu/system/files/2023-03/COFE5_Next%20Generation_HR_NEW.pdf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B18B5565-09DD-ECA0-EDFA-D52C7AB4F42C}"/>
              </a:ext>
            </a:extLst>
          </p:cNvPr>
          <p:cNvSpPr txBox="1"/>
          <p:nvPr/>
        </p:nvSpPr>
        <p:spPr>
          <a:xfrm>
            <a:off x="320318" y="1223726"/>
            <a:ext cx="3833516" cy="17697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spcAft>
                <a:spcPts val="1000"/>
              </a:spcAft>
              <a:defRPr sz="16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u="none" dirty="0">
                <a:solidFill>
                  <a:schemeClr val="tx1"/>
                </a:solidFill>
                <a:ea typeface="+mn-ea"/>
              </a:rPr>
              <a:t>PROBLEM</a:t>
            </a:r>
            <a:r>
              <a:rPr lang="hr-HR" b="1" u="none" dirty="0">
                <a:solidFill>
                  <a:schemeClr val="tx1"/>
                </a:solidFill>
                <a:ea typeface="+mn-ea"/>
              </a:rPr>
              <a:t> OTPADA OD HRANE</a:t>
            </a:r>
            <a:r>
              <a:rPr lang="en-US" b="1" u="none" dirty="0">
                <a:solidFill>
                  <a:schemeClr val="tx1"/>
                </a:solidFill>
                <a:ea typeface="+mn-ea"/>
              </a:rPr>
              <a:t>: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u="none" dirty="0">
                <a:solidFill>
                  <a:schemeClr val="tx1"/>
                </a:solidFill>
              </a:rPr>
              <a:t>Oko 1/3 sveukupne hrane u svijetu za ljudsku prehranu gubi se ili baca.</a:t>
            </a:r>
            <a:endParaRPr lang="en-US" sz="1300" u="none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l-PL" sz="1300" u="none" noProof="1">
                <a:solidFill>
                  <a:schemeClr val="tx1"/>
                </a:solidFill>
              </a:rPr>
              <a:t>Otpad od hrane dovodi do onečišćenja vode, zraka i tla. </a:t>
            </a:r>
            <a:endParaRPr lang="en-US" sz="1300" u="none" noProof="1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u="none" noProof="1">
                <a:solidFill>
                  <a:schemeClr val="tx1"/>
                </a:solidFill>
              </a:rPr>
              <a:t>Odbačena hrana raspadanjem proizvodi, između ostaloga, i štetne kemijske spojeve</a:t>
            </a:r>
            <a:r>
              <a:rPr lang="en-US" sz="1300" u="none" noProof="1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D8DB6041-892D-DF05-682A-A7C0420576AD}"/>
              </a:ext>
            </a:extLst>
          </p:cNvPr>
          <p:cNvSpPr txBox="1"/>
          <p:nvPr/>
        </p:nvSpPr>
        <p:spPr>
          <a:xfrm>
            <a:off x="7834452" y="1080092"/>
            <a:ext cx="4067227" cy="18962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spcAft>
                <a:spcPts val="1000"/>
              </a:spcAft>
              <a:defRPr sz="16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u="none" dirty="0">
                <a:solidFill>
                  <a:schemeClr val="tx1"/>
                </a:solidFill>
                <a:ea typeface="+mn-ea"/>
              </a:rPr>
              <a:t>STAKLENIČKI PLINOVI: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u="none" noProof="1">
                <a:solidFill>
                  <a:schemeClr val="tx1"/>
                </a:solidFill>
              </a:rPr>
              <a:t>Nagli porast koncentracije s</a:t>
            </a:r>
            <a:r>
              <a:rPr lang="en-US" sz="1300" u="none" noProof="1">
                <a:solidFill>
                  <a:schemeClr val="tx1"/>
                </a:solidFill>
              </a:rPr>
              <a:t>taklenički</a:t>
            </a:r>
            <a:r>
              <a:rPr lang="hr-HR" sz="1300" u="none" noProof="1">
                <a:solidFill>
                  <a:schemeClr val="tx1"/>
                </a:solidFill>
              </a:rPr>
              <a:t>h</a:t>
            </a:r>
            <a:r>
              <a:rPr lang="en-US" sz="1300" u="none" noProof="1">
                <a:solidFill>
                  <a:schemeClr val="tx1"/>
                </a:solidFill>
              </a:rPr>
              <a:t> plinov</a:t>
            </a:r>
            <a:r>
              <a:rPr lang="hr-HR" sz="1300" u="none" noProof="1">
                <a:solidFill>
                  <a:schemeClr val="tx1"/>
                </a:solidFill>
              </a:rPr>
              <a:t>a zagrijava i mijenja globalnu klimu i jedan su od razloga </a:t>
            </a:r>
            <a:r>
              <a:rPr lang="en-US" sz="1300" u="none" noProof="1">
                <a:solidFill>
                  <a:schemeClr val="tx1"/>
                </a:solidFill>
              </a:rPr>
              <a:t>globalno</a:t>
            </a:r>
            <a:r>
              <a:rPr lang="hr-HR" sz="1300" u="none" noProof="1">
                <a:solidFill>
                  <a:schemeClr val="tx1"/>
                </a:solidFill>
              </a:rPr>
              <a:t>g</a:t>
            </a:r>
            <a:r>
              <a:rPr lang="en-US" sz="1300" u="none" noProof="1">
                <a:solidFill>
                  <a:schemeClr val="tx1"/>
                </a:solidFill>
              </a:rPr>
              <a:t> zatopljenj</a:t>
            </a:r>
            <a:r>
              <a:rPr lang="hr-HR" sz="1300" u="none" noProof="1">
                <a:solidFill>
                  <a:schemeClr val="tx1"/>
                </a:solidFill>
              </a:rPr>
              <a:t>a</a:t>
            </a:r>
            <a:r>
              <a:rPr lang="en-US" sz="1300" u="none" noProof="1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u="none" dirty="0">
                <a:solidFill>
                  <a:schemeClr val="tx1"/>
                </a:solidFill>
              </a:rPr>
              <a:t>Odbačena hrana, najčešće, stvara metan i različite spojeve dušika koji su mnogostruko jači staklenički plinovi nego ugljični dioksid.</a:t>
            </a:r>
            <a:endParaRPr lang="en-US" sz="1300" u="none" dirty="0">
              <a:solidFill>
                <a:schemeClr val="tx1"/>
              </a:solidFill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059D0916-B141-A171-EDBD-DB109A28942D}"/>
              </a:ext>
            </a:extLst>
          </p:cNvPr>
          <p:cNvSpPr txBox="1"/>
          <p:nvPr/>
        </p:nvSpPr>
        <p:spPr>
          <a:xfrm>
            <a:off x="4527370" y="3763218"/>
            <a:ext cx="3899544" cy="20928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spcAft>
                <a:spcPts val="1000"/>
              </a:spcAft>
              <a:defRPr sz="16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b="1" u="none" dirty="0">
                <a:solidFill>
                  <a:schemeClr val="tx1"/>
                </a:solidFill>
                <a:ea typeface="+mn-ea"/>
              </a:rPr>
              <a:t>GUBITAK VAŽNIH RESURSA: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u="none" noProof="1">
                <a:solidFill>
                  <a:schemeClr val="tx1"/>
                </a:solidFill>
              </a:rPr>
              <a:t>Hrana se ne proizvodi u svim državama jednako, neke države proizvode viškove hrane, a neke ne proizvode dovoljne količine za zadovoljenje potreba svog stanovništva.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sz="1300" u="none" noProof="1">
                <a:solidFill>
                  <a:schemeClr val="tx1"/>
                </a:solidFill>
              </a:rPr>
              <a:t>Za proizvodnju i transport hrane potrebni su energetski resursi, a bacanjem hrane gubimo uložene prirodne resurse kao što su: čista voda, plodna zemlja, nafta, benzin, zemni plin…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E7613294-3884-4B43-8D86-0D42930C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207" y="1359233"/>
            <a:ext cx="3227987" cy="1814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="" xmlns:a16="http://schemas.microsoft.com/office/drawing/2014/main" id="{BE87BF08-4D15-4D6A-A0F6-254FB67E30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972800" y="5164931"/>
            <a:ext cx="90488" cy="111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6" name="Grafikon 5">
            <a:extLst>
              <a:ext uri="{FF2B5EF4-FFF2-40B4-BE49-F238E27FC236}">
                <a16:creationId xmlns="" xmlns:a16="http://schemas.microsoft.com/office/drawing/2014/main" id="{EA3F99EA-F345-D1F8-2DB6-1EE033E17A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116379"/>
              </p:ext>
            </p:extLst>
          </p:nvPr>
        </p:nvGraphicFramePr>
        <p:xfrm>
          <a:off x="272609" y="3120108"/>
          <a:ext cx="3899544" cy="2226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270102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4A44A5DF-02EB-9D0F-56A7-27E7268B781F}"/>
              </a:ext>
            </a:extLst>
          </p:cNvPr>
          <p:cNvSpPr txBox="1">
            <a:spLocks/>
          </p:cNvSpPr>
          <p:nvPr/>
        </p:nvSpPr>
        <p:spPr>
          <a:xfrm>
            <a:off x="1570900" y="141153"/>
            <a:ext cx="9050199" cy="638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3550" b="1" dirty="0">
                <a:solidFill>
                  <a:schemeClr val="tx1"/>
                </a:solidFill>
              </a:rPr>
              <a:t>Kako smanjiti otpad od hrane?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="" xmlns:a16="http://schemas.microsoft.com/office/drawing/2014/main" id="{906BD490-A4FF-4F52-81C3-F359DB8826D5}"/>
              </a:ext>
            </a:extLst>
          </p:cNvPr>
          <p:cNvGrpSpPr/>
          <p:nvPr/>
        </p:nvGrpSpPr>
        <p:grpSpPr>
          <a:xfrm>
            <a:off x="4201616" y="1510720"/>
            <a:ext cx="2374520" cy="1758725"/>
            <a:chOff x="549470" y="3652904"/>
            <a:chExt cx="2374520" cy="1758725"/>
          </a:xfrm>
        </p:grpSpPr>
        <p:pic>
          <p:nvPicPr>
            <p:cNvPr id="2052" name="Picture 4" descr="Vodič za zamrzavanje kuhane hrane | 24sata">
              <a:extLst>
                <a:ext uri="{FF2B5EF4-FFF2-40B4-BE49-F238E27FC236}">
                  <a16:creationId xmlns="" xmlns:a16="http://schemas.microsoft.com/office/drawing/2014/main" id="{B7F13EFA-B3C8-0018-7E46-D77D0EC5A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234" y="3652904"/>
              <a:ext cx="2268756" cy="151250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kstniOkvir 3">
              <a:extLst>
                <a:ext uri="{FF2B5EF4-FFF2-40B4-BE49-F238E27FC236}">
                  <a16:creationId xmlns="" xmlns:a16="http://schemas.microsoft.com/office/drawing/2014/main" id="{962EA80B-47A9-091A-666D-003C75C49FC5}"/>
                </a:ext>
              </a:extLst>
            </p:cNvPr>
            <p:cNvSpPr txBox="1"/>
            <p:nvPr/>
          </p:nvSpPr>
          <p:spPr>
            <a:xfrm>
              <a:off x="549470" y="5165408"/>
              <a:ext cx="2361567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1000" dirty="0"/>
                <a:t>Slika 1 - Očuvanje hrane zamrzavanjem</a:t>
              </a:r>
            </a:p>
          </p:txBody>
        </p:sp>
      </p:grpSp>
      <p:grpSp>
        <p:nvGrpSpPr>
          <p:cNvPr id="7" name="Grupa 6">
            <a:extLst>
              <a:ext uri="{FF2B5EF4-FFF2-40B4-BE49-F238E27FC236}">
                <a16:creationId xmlns="" xmlns:a16="http://schemas.microsoft.com/office/drawing/2014/main" id="{9D0FB895-F757-4B71-88EC-959F5C76969D}"/>
              </a:ext>
            </a:extLst>
          </p:cNvPr>
          <p:cNvGrpSpPr/>
          <p:nvPr/>
        </p:nvGrpSpPr>
        <p:grpSpPr>
          <a:xfrm>
            <a:off x="6918005" y="1510720"/>
            <a:ext cx="2268000" cy="1765337"/>
            <a:chOff x="3945242" y="1247190"/>
            <a:chExt cx="2268000" cy="1765337"/>
          </a:xfrm>
        </p:grpSpPr>
        <p:pic>
          <p:nvPicPr>
            <p:cNvPr id="8" name="Slika 7">
              <a:extLst>
                <a:ext uri="{FF2B5EF4-FFF2-40B4-BE49-F238E27FC236}">
                  <a16:creationId xmlns="" xmlns:a16="http://schemas.microsoft.com/office/drawing/2014/main" id="{936267BA-76B5-9422-4E2B-28E0FB1771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242" y="1247190"/>
              <a:ext cx="2268000" cy="1512504"/>
            </a:xfrm>
            <a:prstGeom prst="rect">
              <a:avLst/>
            </a:prstGeom>
          </p:spPr>
        </p:pic>
        <p:sp>
          <p:nvSpPr>
            <p:cNvPr id="26" name="TekstniOkvir 25">
              <a:extLst>
                <a:ext uri="{FF2B5EF4-FFF2-40B4-BE49-F238E27FC236}">
                  <a16:creationId xmlns="" xmlns:a16="http://schemas.microsoft.com/office/drawing/2014/main" id="{106FB886-49CB-26AA-7AC5-30F6830926A9}"/>
                </a:ext>
              </a:extLst>
            </p:cNvPr>
            <p:cNvSpPr txBox="1"/>
            <p:nvPr/>
          </p:nvSpPr>
          <p:spPr>
            <a:xfrm>
              <a:off x="4175963" y="2766306"/>
              <a:ext cx="1631459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1000" dirty="0"/>
                <a:t>Slika 2 - Domaći uzgoj hrane</a:t>
              </a: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="" xmlns:a16="http://schemas.microsoft.com/office/drawing/2014/main" id="{C425ABED-E47C-4043-ADE0-AB519B17E23B}"/>
              </a:ext>
            </a:extLst>
          </p:cNvPr>
          <p:cNvGrpSpPr/>
          <p:nvPr/>
        </p:nvGrpSpPr>
        <p:grpSpPr>
          <a:xfrm>
            <a:off x="9527874" y="1510720"/>
            <a:ext cx="2268000" cy="1805015"/>
            <a:chOff x="9523516" y="1207512"/>
            <a:chExt cx="2268000" cy="1805015"/>
          </a:xfrm>
        </p:grpSpPr>
        <p:pic>
          <p:nvPicPr>
            <p:cNvPr id="14" name="Slika 13" descr="Slika na kojoj se prikazuje osoba, zgrada, vanjski, nogostup&#10;&#10;Opis je automatski generiran">
              <a:extLst>
                <a:ext uri="{FF2B5EF4-FFF2-40B4-BE49-F238E27FC236}">
                  <a16:creationId xmlns="" xmlns:a16="http://schemas.microsoft.com/office/drawing/2014/main" id="{C8E20557-F0CB-5A75-972D-7D7703910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3516" y="1207512"/>
              <a:ext cx="2268000" cy="1506456"/>
            </a:xfrm>
            <a:prstGeom prst="rect">
              <a:avLst/>
            </a:prstGeom>
          </p:spPr>
        </p:pic>
        <p:sp>
          <p:nvSpPr>
            <p:cNvPr id="27" name="TekstniOkvir 26">
              <a:extLst>
                <a:ext uri="{FF2B5EF4-FFF2-40B4-BE49-F238E27FC236}">
                  <a16:creationId xmlns="" xmlns:a16="http://schemas.microsoft.com/office/drawing/2014/main" id="{8B489296-D459-2A78-4338-D3592A750C07}"/>
                </a:ext>
              </a:extLst>
            </p:cNvPr>
            <p:cNvSpPr txBox="1"/>
            <p:nvPr/>
          </p:nvSpPr>
          <p:spPr>
            <a:xfrm>
              <a:off x="9599425" y="2766306"/>
              <a:ext cx="2116182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1000" dirty="0"/>
                <a:t>Slika 3 - Dijeljenje s potrebitima</a:t>
              </a: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="" xmlns:a16="http://schemas.microsoft.com/office/drawing/2014/main" id="{C39F8E82-1698-410A-85BB-26418939C261}"/>
              </a:ext>
            </a:extLst>
          </p:cNvPr>
          <p:cNvGrpSpPr/>
          <p:nvPr/>
        </p:nvGrpSpPr>
        <p:grpSpPr>
          <a:xfrm>
            <a:off x="4186375" y="3588144"/>
            <a:ext cx="2268000" cy="1798403"/>
            <a:chOff x="6781113" y="1207512"/>
            <a:chExt cx="2268000" cy="1798403"/>
          </a:xfrm>
        </p:grpSpPr>
        <p:pic>
          <p:nvPicPr>
            <p:cNvPr id="2056" name="Picture 8" descr="Ušteda vode Archives - Energetski savjetnik">
              <a:extLst>
                <a:ext uri="{FF2B5EF4-FFF2-40B4-BE49-F238E27FC236}">
                  <a16:creationId xmlns="" xmlns:a16="http://schemas.microsoft.com/office/drawing/2014/main" id="{BC0CCE5A-6437-6545-294D-D1F92C3C1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113" y="1207512"/>
              <a:ext cx="2268000" cy="1506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kstniOkvir 27">
              <a:extLst>
                <a:ext uri="{FF2B5EF4-FFF2-40B4-BE49-F238E27FC236}">
                  <a16:creationId xmlns="" xmlns:a16="http://schemas.microsoft.com/office/drawing/2014/main" id="{3DA961CA-DF94-D4C9-FF31-FBF4DD7BA6C7}"/>
                </a:ext>
              </a:extLst>
            </p:cNvPr>
            <p:cNvSpPr txBox="1"/>
            <p:nvPr/>
          </p:nvSpPr>
          <p:spPr>
            <a:xfrm>
              <a:off x="6856548" y="2759694"/>
              <a:ext cx="2102103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1000" dirty="0"/>
                <a:t>Slika 4 – Prekomjerno trošenje vode</a:t>
              </a:r>
            </a:p>
          </p:txBody>
        </p:sp>
      </p:grpSp>
      <p:sp>
        <p:nvSpPr>
          <p:cNvPr id="3" name="Pravokutnik 2"/>
          <p:cNvSpPr/>
          <p:nvPr/>
        </p:nvSpPr>
        <p:spPr>
          <a:xfrm>
            <a:off x="108478" y="5263436"/>
            <a:ext cx="59875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900" dirty="0"/>
              <a:t>Izvori: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https://www.haop.hr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https://www.dreamstime.com/stock-photo-frozen-food-refrigerator-vegetables-freezer-shelves-stocks-meal-winter-image81208569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https://www.flickr.com/photos/132399483@N05/28123168963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https://pixabay.com/illustrations/recycle-green-logo-recycling-3835737/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https://energetski-savjetnik.hr/2020/11/18/potrosnja-vode-u-kuci/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1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https://www.flickr.com/photos/yourdon/2905921539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900" dirty="0">
                <a:solidFill>
                  <a:schemeClr val="tx1">
                    <a:lumMod val="95000"/>
                    <a:lumOff val="5000"/>
                  </a:schemeClr>
                </a:solidFill>
                <a:hlinkClick r:id="rId12" tooltip="https://mingor.gov.hr/vijesti/predstavljeni-rezultati-statistickog-istrazivanja-o-otpadu-od-hrane-u-republici-hrvatskoj/856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https://mingor.gov.hr/vijesti/predstavljeni-rezultati-statistickog-istrazivanja-o-otpadu-od-hrane-u-republici-hrvatskoj/8560</a:t>
            </a:r>
            <a:endParaRPr lang="hr-HR" sz="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="" xmlns:a16="http://schemas.microsoft.com/office/drawing/2014/main" id="{4D42C09B-5969-04A6-384C-5D9932B068E5}"/>
              </a:ext>
            </a:extLst>
          </p:cNvPr>
          <p:cNvSpPr txBox="1"/>
          <p:nvPr/>
        </p:nvSpPr>
        <p:spPr>
          <a:xfrm>
            <a:off x="108478" y="1041339"/>
            <a:ext cx="4129198" cy="40777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Prijedlozi za smanjenje otpada od hrane: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Kupovati samo kada je potrebno, provjeriti zalihe.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Kupiti samo ono što je potrebno</a:t>
            </a: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Provjeriti rokove trajanja namirnica.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Pohraniti hranu prema uputama na pakiranju.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Razlikovati upute na proizvodima: „Upotrijebiti do” i  „Najbolje upotrijebiti do”.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Pripremiti onoliko hrane koliko je potrebno za jedan obrok.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Zamrznuti ili podijeliti višak hrane. </a:t>
            </a:r>
            <a:endParaRPr lang="hr-HR" sz="13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Pretvoriti ostatke hrane u kompost ili gnojivo.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Osobno proizvoditi hranu.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="" xmlns:a16="http://schemas.microsoft.com/office/drawing/2014/main" id="{5530728A-8686-4875-99EC-F353F224B9D4}"/>
              </a:ext>
            </a:extLst>
          </p:cNvPr>
          <p:cNvGrpSpPr/>
          <p:nvPr/>
        </p:nvGrpSpPr>
        <p:grpSpPr>
          <a:xfrm>
            <a:off x="6495580" y="3588555"/>
            <a:ext cx="5025018" cy="2984116"/>
            <a:chOff x="6785140" y="3314235"/>
            <a:chExt cx="4231938" cy="2984116"/>
          </a:xfrm>
        </p:grpSpPr>
        <p:graphicFrame>
          <p:nvGraphicFramePr>
            <p:cNvPr id="20" name="Grafikon 19">
              <a:extLst>
                <a:ext uri="{FF2B5EF4-FFF2-40B4-BE49-F238E27FC236}">
                  <a16:creationId xmlns="" xmlns:a16="http://schemas.microsoft.com/office/drawing/2014/main" id="{C7E25E03-08C4-488E-806A-F6FC077E4A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78794870"/>
                </p:ext>
              </p:extLst>
            </p:nvPr>
          </p:nvGraphicFramePr>
          <p:xfrm>
            <a:off x="6785140" y="3314235"/>
            <a:ext cx="4231938" cy="27696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12" name="TekstniOkvir 11">
              <a:extLst>
                <a:ext uri="{FF2B5EF4-FFF2-40B4-BE49-F238E27FC236}">
                  <a16:creationId xmlns="" xmlns:a16="http://schemas.microsoft.com/office/drawing/2014/main" id="{142297FD-3514-4742-9A33-84E71D613770}"/>
                </a:ext>
              </a:extLst>
            </p:cNvPr>
            <p:cNvSpPr txBox="1"/>
            <p:nvPr/>
          </p:nvSpPr>
          <p:spPr>
            <a:xfrm>
              <a:off x="6900596" y="6036741"/>
              <a:ext cx="28468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Graf 1 – Koliko često kućanstva idu u kupovinu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BE3888C3-7CC6-9DD4-D02F-65B34424A8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r="52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D+KZB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WBEAAPr///+nQgAAZgMAABAAAAAmAAAACAAAAH1w////////"/>
              </a:ext>
            </a:extLst>
          </p:cNvSpPr>
          <p:nvPr>
            <p:ph type="ctrTitle"/>
          </p:nvPr>
        </p:nvSpPr>
        <p:spPr>
          <a:xfrm>
            <a:off x="2528122" y="343110"/>
            <a:ext cx="7602683" cy="556260"/>
          </a:xfr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  <a:noAutofit/>
          </a:bodyPr>
          <a:lstStyle/>
          <a:p>
            <a:r>
              <a:rPr lang="hr-HR" sz="3550" b="1" dirty="0">
                <a:latin typeface="+mn-lt"/>
                <a:ea typeface="+mn-ea"/>
                <a:cs typeface="+mn-cs"/>
              </a:rPr>
              <a:t>Broj gladnih ljudi </a:t>
            </a:r>
            <a:r>
              <a:rPr sz="3550" b="1" dirty="0">
                <a:latin typeface="+mn-lt"/>
                <a:ea typeface="+mn-ea"/>
                <a:cs typeface="+mn-cs"/>
              </a:rPr>
              <a:t>u </a:t>
            </a:r>
            <a:r>
              <a:rPr lang="hr-HR" sz="3550" b="1" dirty="0">
                <a:latin typeface="+mn-lt"/>
                <a:ea typeface="+mn-ea"/>
                <a:cs typeface="+mn-cs"/>
              </a:rPr>
              <a:t>svijetu</a:t>
            </a:r>
            <a:endParaRPr sz="3550" b="1" dirty="0">
              <a:latin typeface="+mn-lt"/>
              <a:ea typeface="+mn-ea"/>
              <a:cs typeface="+mn-cs"/>
            </a:endParaRPr>
          </a:p>
        </p:txBody>
      </p:sp>
      <p:sp>
        <p:nvSpPr>
          <p:cNvPr id="5" name="Textbox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D+KZB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QAZ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NAAAAAsFAACvDQAAWwwAABAAAAAmAAAACAAAAP//////////"/>
              </a:ext>
            </a:extLst>
          </p:cNvSpPr>
          <p:nvPr/>
        </p:nvSpPr>
        <p:spPr>
          <a:xfrm>
            <a:off x="5763107" y="1548060"/>
            <a:ext cx="3309871" cy="10986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lnSpc>
                <a:spcPct val="150000"/>
              </a:lnSpc>
            </a:pPr>
            <a:endParaRPr lang="hr-HR" sz="1400" dirty="0"/>
          </a:p>
        </p:txBody>
      </p:sp>
      <p:sp>
        <p:nvSpPr>
          <p:cNvPr id="10" name="Pravokutnik 9"/>
          <p:cNvSpPr/>
          <p:nvPr/>
        </p:nvSpPr>
        <p:spPr>
          <a:xfrm>
            <a:off x="0" y="5879762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000" dirty="0">
                <a:solidFill>
                  <a:schemeClr val="dk1"/>
                </a:solidFill>
              </a:rPr>
              <a:t>Izvori:</a:t>
            </a:r>
            <a:endParaRPr lang="hr-HR" sz="1000" dirty="0">
              <a:solidFill>
                <a:schemeClr val="dk1"/>
              </a:solidFill>
              <a:hlinkClick r:id="rId4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https://www.fao.org/nutrition/capacity-development/food-loss-and-waste/en/</a:t>
            </a:r>
          </a:p>
          <a:p>
            <a:pPr marL="228600" indent="-228600">
              <a:buFont typeface="+mj-lt"/>
              <a:buAutoNum type="arabicPeriod"/>
            </a:pPr>
            <a:r>
              <a:rPr lang="hr-HR"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https://www.fao.org/platform-food-loss-waste/flw-data/en/</a:t>
            </a:r>
            <a:endParaRPr lang="hr-HR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100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https://www.fao.org/save-food/regional/en/</a:t>
            </a:r>
            <a:endParaRPr lang="hr-HR" sz="1000" u="sng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hr-HR"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https://plan-international.org/hungriest-places-on-earth/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="" xmlns:a16="http://schemas.microsoft.com/office/drawing/2014/main" id="{EF1943BB-E0DA-B5FC-88DF-3959C1998119}"/>
              </a:ext>
            </a:extLst>
          </p:cNvPr>
          <p:cNvSpPr txBox="1"/>
          <p:nvPr/>
        </p:nvSpPr>
        <p:spPr>
          <a:xfrm>
            <a:off x="6055432" y="6510672"/>
            <a:ext cx="2867862" cy="27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Slika 1 – Područja ekstremne gladi u svijetu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="" xmlns:a16="http://schemas.microsoft.com/office/drawing/2014/main" id="{823DB647-3A6B-F812-DD41-7CB006402CFE}"/>
              </a:ext>
            </a:extLst>
          </p:cNvPr>
          <p:cNvSpPr txBox="1"/>
          <p:nvPr/>
        </p:nvSpPr>
        <p:spPr>
          <a:xfrm>
            <a:off x="231644" y="892112"/>
            <a:ext cx="5057988" cy="4562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 službenim statistikama 1,1 milijarda ljudi na svijetu živi u ekstremnom siromaštvu s manje od 1 dolara na dan. S manje od 2 dolara na dan raspolaže 2,8 milijarde ljudi. 80 % stanovništva na Zemlji živi s manje od 10 dolara na dan. Zabrinjavajući je porast pothranjene djece mlađe od 5 godina, posebno u području južne Azije i </a:t>
            </a:r>
            <a:r>
              <a:rPr lang="hr-HR" sz="13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subsaharske</a:t>
            </a:r>
            <a:r>
              <a:rPr lang="hr-H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Afrike.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hr-H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bog svjetske ekonomske krize i rasta cijena osnovnih prehrambenih proizvoda 2009. godine je broj gladnih prešao milijardu ljudi.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hr-H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rajem 2006. godine je 2 posto stanovništva posjedovalo 50 % svjetskog bogatstva.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1,1 milijardi ljudi nema odgovarajući pristup pitkoj vodi.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hr-H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ukupno dostupne količine pitke vode na svijetu, poljoprivreda uzima 70 %, industrija 20 %, a kućanstva 10 %.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/>
              <a:t>Oko 14 % svjetske hrane postane otpad, a to je, približno, 364 milijardi € izgubljenog novca. Usporedivo je s BDP-om Izraela. 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="" xmlns:a16="http://schemas.microsoft.com/office/drawing/2014/main" id="{909B2A86-D989-6490-04F1-76FEDD960C9F}"/>
              </a:ext>
            </a:extLst>
          </p:cNvPr>
          <p:cNvSpPr txBox="1"/>
          <p:nvPr/>
        </p:nvSpPr>
        <p:spPr>
          <a:xfrm>
            <a:off x="5521276" y="899370"/>
            <a:ext cx="6005440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Propadanje i bacanje hrane uzrokuje i 8 % ukupnih godišnjih emisija stakleničkih plinova na globalnom nivou.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2019. godine je bačeno približno 931 miliona tona hrane što čini oko 17 % ukupne svjetske proizvodnje hrane. Od toga u kućanstvima je bačeno 61 %, u ugostiteljstvu 26 %, u maloprodaji 13 %.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hr-HR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tpad od hrane nastaje i u bogatim i u siromašnim dijelovima svijeta, ali uzroci su mu različiti, npr. u Afganistanu, Bangladešu, Butanu, Indiji, Maldivima, Nepalu, Pakistanu  nastaju velike količine otpada od hrane zbog lošeg rukovanja hranom prilikom transporta, pakiranja ili skladištenja.</a:t>
            </a:r>
          </a:p>
          <a:p>
            <a:endParaRPr lang="hr-HR" sz="1300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AEB5EF9-62BF-1F1F-0F07-CE1268D8A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49216"/>
            <a:ext cx="5057987" cy="287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D+KZB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BEAAPr///9NRQAAZgMAAAAAAAAmAAAACAAAAD0QAAAAAAAA"/>
              </a:ext>
            </a:extLst>
          </p:cNvSpPr>
          <p:nvPr>
            <p:ph type="ctrTitle"/>
          </p:nvPr>
        </p:nvSpPr>
        <p:spPr>
          <a:xfrm>
            <a:off x="2402761" y="285754"/>
            <a:ext cx="7386478" cy="535531"/>
          </a:xfr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  <a:ea typeface="+mn-ea"/>
                <a:cs typeface="+mn-cs"/>
              </a:rPr>
              <a:t>Koliko </a:t>
            </a:r>
            <a:r>
              <a:rPr lang="hr-HR" sz="3200" b="1" dirty="0">
                <a:latin typeface="+mn-lt"/>
                <a:ea typeface="+mn-ea"/>
                <a:cs typeface="+mn-cs"/>
              </a:rPr>
              <a:t>je otpada od </a:t>
            </a:r>
            <a:r>
              <a:rPr lang="en-US" sz="3200" b="1" dirty="0">
                <a:latin typeface="+mn-lt"/>
                <a:ea typeface="+mn-ea"/>
                <a:cs typeface="+mn-cs"/>
              </a:rPr>
              <a:t>hrane u Hrvatskoj?</a:t>
            </a:r>
          </a:p>
        </p:txBody>
      </p:sp>
      <p:sp>
        <p:nvSpPr>
          <p:cNvPr id="3" name="SlideText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D+KZBMAAAAlAAAAZAAAAA0AAAAAkAAAAEgAAACQAAAASAAAAAAAAAAAAAAAAAAAAAEAAABQAAAAAAAAAAAA4D8AAAAAAADgPwAAAAAAAOA/AAAAAAAA4D8AAAAAAADgPwAAAAAAAOA/AAAAAAAA4D8AAAAAAADgPwAAAAAAAOA/AAAAAAAA4D8CAAAAjAAAAAEAAAAAAAAA5eXl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5eXlAP///wEAAAAAAAAAAAAAAAAAAAAAAAAAAAAAAAAAAAAAAAAAAAAAAAJ/f38AgICAA8zMzADAwP8Af39/AAAAAAAAAAAAAAAAAAAAAAAAAAAAIQAAABgAAAAUAAAAj////zsmAABCGAAAhSwAAAAAAAAmAAAACAAAAP//////////"/>
              </a:ext>
            </a:extLst>
          </p:cNvSpPr>
          <p:nvPr/>
        </p:nvSpPr>
        <p:spPr>
          <a:xfrm>
            <a:off x="154166" y="6074281"/>
            <a:ext cx="4427299" cy="7232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 b="0" i="0" u="none" strike="noStrike" kern="1" cap="none" spc="0" baseline="0">
                <a:solidFill>
                  <a:schemeClr val="tx1"/>
                </a:solidFill>
                <a:effectLst/>
                <a:latin typeface="Calibri" pitchFamily="2" charset="0"/>
                <a:ea typeface="SimSun" charset="0"/>
                <a:cs typeface="Times New Roman" pitchFamily="1" charset="0"/>
              </a:defRPr>
            </a:lvl1pPr>
            <a:lvl2pPr marL="4572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 b="0" i="0" u="none" strike="noStrike" kern="1" cap="none" spc="0" baseline="0">
                <a:solidFill>
                  <a:schemeClr val="tx1"/>
                </a:solidFill>
                <a:effectLst/>
                <a:latin typeface="Calibri" pitchFamily="2" charset="0"/>
                <a:ea typeface="SimSun" charset="0"/>
                <a:cs typeface="Times New Roman" pitchFamily="1" charset="0"/>
              </a:defRPr>
            </a:lvl2pPr>
            <a:lvl3pPr marL="9144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1" cap="none" spc="0" baseline="0">
                <a:solidFill>
                  <a:schemeClr val="tx1"/>
                </a:solidFill>
                <a:effectLst/>
                <a:latin typeface="Calibri" pitchFamily="2" charset="0"/>
                <a:ea typeface="SimSun" charset="0"/>
                <a:cs typeface="Times New Roman" pitchFamily="1" charset="0"/>
              </a:defRPr>
            </a:lvl3pPr>
            <a:lvl4pPr marL="13716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cap="none" spc="0" baseline="0">
                <a:solidFill>
                  <a:schemeClr val="tx1"/>
                </a:solidFill>
                <a:effectLst/>
                <a:latin typeface="Calibri" pitchFamily="2" charset="0"/>
                <a:ea typeface="SimSun" charset="0"/>
                <a:cs typeface="Times New Roman" pitchFamily="1" charset="0"/>
              </a:defRPr>
            </a:lvl4pPr>
            <a:lvl5pPr marL="18288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cap="none" spc="0" baseline="0">
                <a:solidFill>
                  <a:schemeClr val="tx1"/>
                </a:solidFill>
                <a:effectLst/>
                <a:latin typeface="Calibri" pitchFamily="2" charset="0"/>
                <a:ea typeface="SimSun" charset="0"/>
                <a:cs typeface="Times New Roman" pitchFamily="1" charset="0"/>
              </a:defRPr>
            </a:lvl5pPr>
            <a:lvl6pPr marL="22860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cap="none" spc="0" baseline="0">
                <a:solidFill>
                  <a:schemeClr val="tx1"/>
                </a:solidFill>
                <a:effectLst/>
                <a:latin typeface="Calibri" pitchFamily="2" charset="0"/>
                <a:ea typeface="SimSun" charset="0"/>
                <a:cs typeface="Times New Roman" pitchFamily="1" charset="0"/>
              </a:defRPr>
            </a:lvl6pPr>
            <a:lvl7pPr marL="27432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cap="none" spc="0" baseline="0">
                <a:solidFill>
                  <a:schemeClr val="tx1"/>
                </a:solidFill>
                <a:effectLst/>
                <a:latin typeface="Calibri" pitchFamily="2" charset="0"/>
                <a:ea typeface="SimSun" charset="0"/>
                <a:cs typeface="Times New Roman" pitchFamily="1" charset="0"/>
              </a:defRPr>
            </a:lvl7pPr>
            <a:lvl8pPr marL="32004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cap="none" spc="0" baseline="0">
                <a:solidFill>
                  <a:schemeClr val="tx1"/>
                </a:solidFill>
                <a:effectLst/>
                <a:latin typeface="Calibri" pitchFamily="2" charset="0"/>
                <a:ea typeface="SimSun" charset="0"/>
                <a:cs typeface="Times New Roman" pitchFamily="1" charset="0"/>
              </a:defRPr>
            </a:lvl8pPr>
            <a:lvl9pPr marL="3657600" marR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0" i="0" u="none" strike="noStrike" kern="1" cap="none" spc="0" baseline="0">
                <a:solidFill>
                  <a:schemeClr val="tx1"/>
                </a:solidFill>
                <a:effectLst/>
                <a:latin typeface="Calibri" pitchFamily="2" charset="0"/>
                <a:ea typeface="SimSun" charset="0"/>
                <a:cs typeface="Times New Roman" pitchFamily="1" charset="0"/>
              </a:defRPr>
            </a:lvl9pPr>
          </a:lstStyle>
          <a:p>
            <a:pPr algn="l"/>
            <a:r>
              <a:rPr lang="hr-HR" sz="1100" dirty="0">
                <a:solidFill>
                  <a:schemeClr val="dk1"/>
                </a:solidFill>
              </a:rPr>
              <a:t>Izvor:</a:t>
            </a:r>
          </a:p>
          <a:p>
            <a:pPr marL="228600" indent="-228600" algn="l">
              <a:buFont typeface="+mj-lt"/>
              <a:buAutoNum type="arabicPeriod"/>
            </a:pPr>
            <a:r>
              <a:rPr lang="hr-HR"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sz="1000" dirty="0">
                <a:solidFill>
                  <a:schemeClr val="tx1">
                    <a:lumMod val="95000"/>
                    <a:lumOff val="5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ttps://www.haop.hr/sites/default/files/uploads/dokumenti/021_otpad/Statistike/Mjerenje%20otpada%20od%20hrane%20u%20ku%C4%87anstvima.pdf</a:t>
            </a:r>
            <a:endParaRPr lang="hr-HR" sz="1000" dirty="0">
              <a:solidFill>
                <a:schemeClr val="tx1">
                  <a:lumMod val="95000"/>
                  <a:lumOff val="5000"/>
                </a:schemeClr>
              </a:solidFill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hr-HR" sz="1000" u="sng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https://www.cepoh.hr/129-2/</a:t>
            </a:r>
            <a:endParaRPr sz="1000" dirty="0">
              <a:solidFill>
                <a:schemeClr val="tx1">
                  <a:lumMod val="95000"/>
                  <a:lumOff val="5000"/>
                </a:schemeClr>
              </a:solidFill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="" xmlns:a16="http://schemas.microsoft.com/office/drawing/2014/main" id="{A5732DE5-F37D-08E4-AEBF-78AB7F66615E}"/>
              </a:ext>
            </a:extLst>
          </p:cNvPr>
          <p:cNvGrpSpPr/>
          <p:nvPr/>
        </p:nvGrpSpPr>
        <p:grpSpPr>
          <a:xfrm>
            <a:off x="105994" y="952720"/>
            <a:ext cx="6090693" cy="4902216"/>
            <a:chOff x="-1437429" y="978648"/>
            <a:chExt cx="4893680" cy="3491252"/>
          </a:xfrm>
        </p:grpSpPr>
        <p:pic>
          <p:nvPicPr>
            <p:cNvPr id="7" name="Picture2"/>
            <p:cNvPicPr>
              <a:picLocks noChangeAspect="1"/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XD+KZB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B7///80BAAAUy4AAF4bAAAAAAAAJgAAAAgAAAD//////////w=="/>
                </a:ext>
              </a:extLst>
            </p:cNvPicPr>
            <p:nvPr/>
          </p:nvPicPr>
          <p:blipFill rotWithShape="1">
            <a:blip r:embed="rId5"/>
            <a:srcRect l="2358" r="5639"/>
            <a:stretch/>
          </p:blipFill>
          <p:spPr>
            <a:xfrm>
              <a:off x="-1353624" y="978648"/>
              <a:ext cx="4809875" cy="312930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" name="Textbox2"/>
            <p:cNvSpPr txBox="1"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XD+KZBMAAAAlAAAAEgAAAE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cgAAAEAcAADmHgAAMCAAAAAgAAAmAAAACAAAAP//////////"/>
                </a:ext>
              </a:extLst>
            </p:cNvSpPr>
            <p:nvPr/>
          </p:nvSpPr>
          <p:spPr>
            <a:xfrm>
              <a:off x="-1437429" y="4042085"/>
              <a:ext cx="4609253" cy="42781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numCol="1" spcCol="215900" anchor="t"/>
            <a:lstStyle/>
            <a:p>
              <a:pPr>
                <a:lnSpc>
                  <a:spcPct val="150000"/>
                </a:lnSpc>
              </a:pPr>
              <a:r>
                <a:rPr lang="hr-HR" sz="1100" dirty="0"/>
                <a:t>Graf 1 - Najčešći</a:t>
              </a:r>
              <a:r>
                <a:rPr sz="1100" dirty="0"/>
                <a:t> </a:t>
              </a:r>
              <a:r>
                <a:rPr lang="hr-HR" sz="1100" dirty="0"/>
                <a:t>uzrok bacanja hrane</a:t>
              </a:r>
              <a:r>
                <a:rPr sz="1100" dirty="0"/>
                <a:t> je </a:t>
              </a:r>
              <a:r>
                <a:rPr lang="hr-HR" sz="1100" dirty="0"/>
                <a:t>višak</a:t>
              </a:r>
              <a:r>
                <a:rPr sz="1100" dirty="0"/>
                <a:t> </a:t>
              </a:r>
              <a:r>
                <a:rPr lang="hr-HR" sz="1100" dirty="0"/>
                <a:t>pripremljene</a:t>
              </a:r>
              <a:r>
                <a:rPr sz="1100" dirty="0"/>
                <a:t> </a:t>
              </a:r>
              <a:r>
                <a:rPr lang="hr-HR" sz="1100" dirty="0"/>
                <a:t>ili kupljene hrane</a:t>
              </a:r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="" xmlns:a16="http://schemas.microsoft.com/office/drawing/2014/main" id="{6CF201A4-61D5-AC9C-CED9-42E647A11F76}"/>
              </a:ext>
            </a:extLst>
          </p:cNvPr>
          <p:cNvGrpSpPr/>
          <p:nvPr/>
        </p:nvGrpSpPr>
        <p:grpSpPr>
          <a:xfrm>
            <a:off x="6349314" y="4093355"/>
            <a:ext cx="5036206" cy="2704201"/>
            <a:chOff x="6680530" y="3151310"/>
            <a:chExt cx="5336351" cy="3420936"/>
          </a:xfrm>
        </p:grpSpPr>
        <p:graphicFrame>
          <p:nvGraphicFramePr>
            <p:cNvPr id="5" name="Grafikon 4">
              <a:extLst>
                <a:ext uri="{FF2B5EF4-FFF2-40B4-BE49-F238E27FC236}">
                  <a16:creationId xmlns="" xmlns:a16="http://schemas.microsoft.com/office/drawing/2014/main" id="{830DBB5C-24FD-052B-D149-43BC729AE5B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62429204"/>
                </p:ext>
              </p:extLst>
            </p:nvPr>
          </p:nvGraphicFramePr>
          <p:xfrm>
            <a:off x="6680530" y="3151310"/>
            <a:ext cx="5336351" cy="34209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6" name="TekstniOkvir 5">
              <a:extLst>
                <a:ext uri="{FF2B5EF4-FFF2-40B4-BE49-F238E27FC236}">
                  <a16:creationId xmlns="" xmlns:a16="http://schemas.microsoft.com/office/drawing/2014/main" id="{C7955D7B-157D-0C20-A084-78418C0B682A}"/>
                </a:ext>
              </a:extLst>
            </p:cNvPr>
            <p:cNvSpPr txBox="1"/>
            <p:nvPr/>
          </p:nvSpPr>
          <p:spPr>
            <a:xfrm>
              <a:off x="6901852" y="5854936"/>
              <a:ext cx="33375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1100" dirty="0"/>
                <a:t>Graf 3 - Količina bačene hrane u kilogramima po stanovniku godišnje prema geografskom području</a:t>
              </a:r>
            </a:p>
          </p:txBody>
        </p:sp>
      </p:grpSp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37BC3E2D-9C09-2216-25BD-00A649BAB8AC}"/>
              </a:ext>
            </a:extLst>
          </p:cNvPr>
          <p:cNvSpPr txBox="1"/>
          <p:nvPr/>
        </p:nvSpPr>
        <p:spPr>
          <a:xfrm>
            <a:off x="6095999" y="3557073"/>
            <a:ext cx="5986388" cy="960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3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Republici Hrvatskoj godišnje nastaje </a:t>
            </a:r>
            <a:r>
              <a:rPr lang="hr-HR" sz="13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286.379 tona </a:t>
            </a:r>
            <a:r>
              <a:rPr lang="hr-HR" sz="13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otpada od hrane, po stanovniku je to 71 kg godišnje ili 195 grama dnevno što bi, približno, značilo da svaki čovjek baci dnevno jednu krušku i jednu jabuku. </a:t>
            </a:r>
            <a:endParaRPr lang="hr-HR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Grafikon 8">
            <a:extLst>
              <a:ext uri="{FF2B5EF4-FFF2-40B4-BE49-F238E27FC236}">
                <a16:creationId xmlns="" xmlns:a16="http://schemas.microsoft.com/office/drawing/2014/main" id="{9ABEF715-9A41-3AD2-DA60-CD3D58EFF3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00458"/>
              </p:ext>
            </p:extLst>
          </p:nvPr>
        </p:nvGraphicFramePr>
        <p:xfrm>
          <a:off x="6558188" y="963642"/>
          <a:ext cx="4714789" cy="225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kstniOkvir 15">
            <a:extLst>
              <a:ext uri="{FF2B5EF4-FFF2-40B4-BE49-F238E27FC236}">
                <a16:creationId xmlns="" xmlns:a16="http://schemas.microsoft.com/office/drawing/2014/main" id="{EC2D9057-8810-993A-A772-CBBB6F912012}"/>
              </a:ext>
            </a:extLst>
          </p:cNvPr>
          <p:cNvSpPr txBox="1"/>
          <p:nvPr/>
        </p:nvSpPr>
        <p:spPr>
          <a:xfrm>
            <a:off x="6481987" y="3181489"/>
            <a:ext cx="47909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Graf 2 – Statističko istraživanje o otpadu hrane u RH, Ministarstvo gospodarstva i održivog razvoja, 2020.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2305</Words>
  <Application>Microsoft Office PowerPoint</Application>
  <PresentationFormat>Prilagođeno</PresentationFormat>
  <Paragraphs>246</Paragraphs>
  <Slides>11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2" baseType="lpstr">
      <vt:lpstr>Tema sustava Office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Broj gladnih ljudi u svijetu</vt:lpstr>
      <vt:lpstr>Koliko je otpada od hrane u Hrvatskoj?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Ivan Pavliček</dc:creator>
  <cp:lastModifiedBy>Iva Grisogono</cp:lastModifiedBy>
  <cp:revision>154</cp:revision>
  <cp:lastPrinted>2023-09-12T16:34:21Z</cp:lastPrinted>
  <dcterms:created xsi:type="dcterms:W3CDTF">2023-07-13T07:42:19Z</dcterms:created>
  <dcterms:modified xsi:type="dcterms:W3CDTF">2023-10-27T15:57:34Z</dcterms:modified>
</cp:coreProperties>
</file>